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859" r:id="rId2"/>
    <p:sldMasterId id="2147483744" r:id="rId3"/>
    <p:sldMasterId id="2147483780" r:id="rId4"/>
    <p:sldMasterId id="2147483838" r:id="rId5"/>
    <p:sldMasterId id="2147483713" r:id="rId6"/>
    <p:sldMasterId id="2147483674" r:id="rId7"/>
    <p:sldMasterId id="2147483897" r:id="rId8"/>
    <p:sldMasterId id="2147483960" r:id="rId9"/>
  </p:sldMasterIdLst>
  <p:notesMasterIdLst>
    <p:notesMasterId r:id="rId57"/>
  </p:notesMasterIdLst>
  <p:handoutMasterIdLst>
    <p:handoutMasterId r:id="rId58"/>
  </p:handoutMasterIdLst>
  <p:sldIdLst>
    <p:sldId id="273" r:id="rId10"/>
    <p:sldId id="275" r:id="rId11"/>
    <p:sldId id="457" r:id="rId12"/>
    <p:sldId id="510" r:id="rId13"/>
    <p:sldId id="459" r:id="rId14"/>
    <p:sldId id="511" r:id="rId15"/>
    <p:sldId id="512" r:id="rId16"/>
    <p:sldId id="513" r:id="rId17"/>
    <p:sldId id="514" r:id="rId18"/>
    <p:sldId id="460" r:id="rId19"/>
    <p:sldId id="515" r:id="rId20"/>
    <p:sldId id="516" r:id="rId21"/>
    <p:sldId id="507" r:id="rId22"/>
    <p:sldId id="517" r:id="rId23"/>
    <p:sldId id="508" r:id="rId24"/>
    <p:sldId id="518" r:id="rId25"/>
    <p:sldId id="519" r:id="rId26"/>
    <p:sldId id="520" r:id="rId27"/>
    <p:sldId id="521" r:id="rId28"/>
    <p:sldId id="522" r:id="rId29"/>
    <p:sldId id="523" r:id="rId30"/>
    <p:sldId id="524" r:id="rId31"/>
    <p:sldId id="525" r:id="rId32"/>
    <p:sldId id="526" r:id="rId33"/>
    <p:sldId id="527" r:id="rId34"/>
    <p:sldId id="528" r:id="rId35"/>
    <p:sldId id="529" r:id="rId36"/>
    <p:sldId id="509" r:id="rId37"/>
    <p:sldId id="531" r:id="rId38"/>
    <p:sldId id="532" r:id="rId39"/>
    <p:sldId id="533" r:id="rId40"/>
    <p:sldId id="534" r:id="rId41"/>
    <p:sldId id="535" r:id="rId42"/>
    <p:sldId id="536" r:id="rId43"/>
    <p:sldId id="537" r:id="rId44"/>
    <p:sldId id="538" r:id="rId45"/>
    <p:sldId id="539" r:id="rId46"/>
    <p:sldId id="540" r:id="rId47"/>
    <p:sldId id="530" r:id="rId48"/>
    <p:sldId id="541" r:id="rId49"/>
    <p:sldId id="542" r:id="rId50"/>
    <p:sldId id="543" r:id="rId51"/>
    <p:sldId id="351" r:id="rId52"/>
    <p:sldId id="352" r:id="rId53"/>
    <p:sldId id="544" r:id="rId54"/>
    <p:sldId id="545" r:id="rId55"/>
    <p:sldId id="546"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FFE6A1B5-3EA5-44AB-AFA4-F3A63A9571D5}">
          <p14:sldIdLst>
            <p14:sldId id="273"/>
            <p14:sldId id="275"/>
            <p14:sldId id="457"/>
            <p14:sldId id="510"/>
            <p14:sldId id="459"/>
            <p14:sldId id="511"/>
            <p14:sldId id="512"/>
            <p14:sldId id="513"/>
            <p14:sldId id="514"/>
            <p14:sldId id="460"/>
            <p14:sldId id="515"/>
            <p14:sldId id="516"/>
            <p14:sldId id="507"/>
            <p14:sldId id="517"/>
            <p14:sldId id="508"/>
            <p14:sldId id="518"/>
            <p14:sldId id="519"/>
            <p14:sldId id="520"/>
            <p14:sldId id="521"/>
            <p14:sldId id="522"/>
            <p14:sldId id="523"/>
            <p14:sldId id="524"/>
            <p14:sldId id="525"/>
            <p14:sldId id="526"/>
            <p14:sldId id="527"/>
            <p14:sldId id="528"/>
            <p14:sldId id="529"/>
            <p14:sldId id="509"/>
            <p14:sldId id="531"/>
            <p14:sldId id="532"/>
            <p14:sldId id="533"/>
            <p14:sldId id="534"/>
            <p14:sldId id="535"/>
            <p14:sldId id="536"/>
            <p14:sldId id="537"/>
            <p14:sldId id="538"/>
            <p14:sldId id="539"/>
            <p14:sldId id="540"/>
            <p14:sldId id="530"/>
            <p14:sldId id="541"/>
            <p14:sldId id="542"/>
            <p14:sldId id="543"/>
          </p14:sldIdLst>
        </p14:section>
        <p14:section name="Appendix: Image Descriptions for Unsighted Students" id="{FCEA2F57-A407-4BE7-B677-629F34303C19}">
          <p14:sldIdLst>
            <p14:sldId id="351"/>
            <p14:sldId id="352"/>
            <p14:sldId id="544"/>
            <p14:sldId id="545"/>
            <p14:sldId id="546"/>
          </p14:sldIdLst>
        </p14:section>
      </p14:sectionLst>
    </p:ext>
    <p:ext uri="{EFAFB233-063F-42B5-8137-9DF3F51BA10A}">
      <p15:sldGuideLst xmlns:p15="http://schemas.microsoft.com/office/powerpoint/2012/main">
        <p15:guide id="1" orient="horz" pos="3408">
          <p15:clr>
            <a:srgbClr val="A4A3A4"/>
          </p15:clr>
        </p15:guide>
        <p15:guide id="2" orient="horz" pos="3600">
          <p15:clr>
            <a:srgbClr val="A4A3A4"/>
          </p15:clr>
        </p15:guide>
        <p15:guide id="3" orient="horz" pos="912" userDrawn="1">
          <p15:clr>
            <a:srgbClr val="A4A3A4"/>
          </p15:clr>
        </p15:guide>
        <p15:guide id="4" orient="horz" pos="3360">
          <p15:clr>
            <a:srgbClr val="A4A3A4"/>
          </p15:clr>
        </p15:guide>
        <p15:guide id="5" pos="5616">
          <p15:clr>
            <a:srgbClr val="A4A3A4"/>
          </p15:clr>
        </p15:guide>
        <p15:guide id="6" pos="432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617B"/>
    <a:srgbClr val="214E91"/>
    <a:srgbClr val="953735"/>
    <a:srgbClr val="464646"/>
    <a:srgbClr val="525252"/>
    <a:srgbClr val="B60000"/>
    <a:srgbClr val="0000FF"/>
    <a:srgbClr val="CCCCCC"/>
    <a:srgbClr val="B70000"/>
    <a:srgbClr val="E2F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50" autoAdjust="0"/>
    <p:restoredTop sz="95706" autoAdjust="0"/>
  </p:normalViewPr>
  <p:slideViewPr>
    <p:cSldViewPr>
      <p:cViewPr varScale="1">
        <p:scale>
          <a:sx n="109" d="100"/>
          <a:sy n="109" d="100"/>
        </p:scale>
        <p:origin x="1464" y="78"/>
      </p:cViewPr>
      <p:guideLst>
        <p:guide orient="horz" pos="3408"/>
        <p:guide orient="horz" pos="3600"/>
        <p:guide orient="horz" pos="912"/>
        <p:guide orient="horz" pos="3360"/>
        <p:guide pos="5616"/>
        <p:guide pos="4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3" d="100"/>
          <a:sy n="73" d="100"/>
        </p:scale>
        <p:origin x="199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theme" Target="theme/theme1.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presProps" Target="pres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notesMaster" Target="notesMasters/notesMaster1.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24CCBF-31CF-4FCA-A5B4-50142834420A}" type="datetimeFigureOut">
              <a:rPr lang="en-US" smtClean="0"/>
              <a:t>6/8/2020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895618-5249-4F12-80E4-2F3A0FD18481}" type="slidenum">
              <a:rPr lang="en-US" smtClean="0"/>
              <a:t>‹#›</a:t>
            </a:fld>
            <a:endParaRPr lang="en-US"/>
          </a:p>
        </p:txBody>
      </p:sp>
    </p:spTree>
    <p:extLst>
      <p:ext uri="{BB962C8B-B14F-4D97-AF65-F5344CB8AC3E}">
        <p14:creationId xmlns:p14="http://schemas.microsoft.com/office/powerpoint/2010/main" val="472110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84B720-C9F6-4BFC-BC5C-B1B8D70204DA}" type="datetimeFigureOut">
              <a:rPr lang="en-US" smtClean="0"/>
              <a:t>6/8/2020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003D02-7E89-4EBF-B123-9C334E1BFEF7}" type="slidenum">
              <a:rPr lang="en-US" smtClean="0"/>
              <a:t>‹#›</a:t>
            </a:fld>
            <a:endParaRPr lang="en-US"/>
          </a:p>
        </p:txBody>
      </p:sp>
    </p:spTree>
    <p:extLst>
      <p:ext uri="{BB962C8B-B14F-4D97-AF65-F5344CB8AC3E}">
        <p14:creationId xmlns:p14="http://schemas.microsoft.com/office/powerpoint/2010/main" val="618904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003D02-7E89-4EBF-B123-9C334E1BFEF7}" type="slidenum">
              <a:rPr lang="en-US" smtClean="0"/>
              <a:t>1</a:t>
            </a:fld>
            <a:endParaRPr lang="en-US"/>
          </a:p>
        </p:txBody>
      </p:sp>
    </p:spTree>
    <p:extLst>
      <p:ext uri="{BB962C8B-B14F-4D97-AF65-F5344CB8AC3E}">
        <p14:creationId xmlns:p14="http://schemas.microsoft.com/office/powerpoint/2010/main" val="2706450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429000"/>
            <a:ext cx="561594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7" name="Text Placeholder 1"/>
          <p:cNvSpPr>
            <a:spLocks noGrp="1"/>
          </p:cNvSpPr>
          <p:nvPr>
            <p:ph type="body" sz="quarter" idx="10"/>
          </p:nvPr>
        </p:nvSpPr>
        <p:spPr>
          <a:xfrm>
            <a:off x="49530" y="4114800"/>
            <a:ext cx="5615940" cy="685800"/>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1560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124200" y="3429000"/>
            <a:ext cx="6019800" cy="1752600"/>
          </a:xfrm>
          <a:prstGeom prst="rect">
            <a:avLst/>
          </a:prstGeom>
          <a:solidFill>
            <a:srgbClr val="5252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276600" y="3505200"/>
            <a:ext cx="569976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276600" y="4190999"/>
            <a:ext cx="5699760" cy="914400"/>
          </a:xfrm>
          <a:prstGeom prst="rect">
            <a:avLst/>
          </a:prstGeom>
        </p:spPr>
        <p:txBody>
          <a:bodyPr/>
          <a:lstStyle>
            <a:lvl1pPr marL="0" indent="0" algn="r">
              <a:buNone/>
              <a:defRPr sz="2800" b="0">
                <a:solidFill>
                  <a:schemeClr val="bg1"/>
                </a:solidFill>
                <a:latin typeface="+mj-lt"/>
              </a:defRPr>
            </a:lvl1pPr>
            <a:lvl2pPr marL="457200" indent="0" algn="r">
              <a:buNone/>
              <a:defRPr sz="2400" b="0">
                <a:solidFill>
                  <a:schemeClr val="bg1"/>
                </a:solidFill>
                <a:latin typeface="ArumSans Bd" panose="020B0B04010000020C00" pitchFamily="34" charset="0"/>
              </a:defRPr>
            </a:lvl2pPr>
            <a:lvl3pPr marL="914400" indent="0" algn="r">
              <a:buNone/>
              <a:defRPr sz="2400" b="0">
                <a:solidFill>
                  <a:schemeClr val="bg1"/>
                </a:solidFill>
                <a:latin typeface="ArumSans Bd" panose="020B0B04010000020C00" pitchFamily="34" charset="0"/>
              </a:defRPr>
            </a:lvl3pPr>
            <a:lvl4pPr marL="1371600" indent="0" algn="r">
              <a:buNone/>
              <a:defRPr sz="2400" b="0">
                <a:solidFill>
                  <a:schemeClr val="bg1"/>
                </a:solidFill>
                <a:latin typeface="ArumSans Bd" panose="020B0B04010000020C00" pitchFamily="34" charset="0"/>
              </a:defRPr>
            </a:lvl4pPr>
            <a:lvl5pPr marL="1828800" indent="0" algn="r">
              <a:buNone/>
              <a:defRPr sz="2400" b="0">
                <a:solidFill>
                  <a:schemeClr val="bg1"/>
                </a:solidFill>
                <a:latin typeface="ArumSans Bd" panose="020B0B04010000020C00" pitchFamily="34" charset="0"/>
              </a:defRPr>
            </a:lvl5pPr>
          </a:lstStyle>
          <a:p>
            <a:pPr lvl="0"/>
            <a:r>
              <a:rPr lang="en-US" dirty="0"/>
              <a:t>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10" name="Content Placeholder 7"/>
          <p:cNvSpPr>
            <a:spLocks noGrp="1"/>
          </p:cNvSpPr>
          <p:nvPr>
            <p:ph sz="quarter" idx="13"/>
          </p:nvPr>
        </p:nvSpPr>
        <p:spPr>
          <a:xfrm>
            <a:off x="0" y="6771640"/>
            <a:ext cx="9144000" cy="91440"/>
          </a:xfrm>
          <a:prstGeom prst="rect">
            <a:avLst/>
          </a:prstGeom>
        </p:spPr>
        <p:txBody>
          <a:bodyPr lIns="45720" rIns="45720" anchor="ctr"/>
          <a:lstStyle>
            <a:lvl1pPr algn="l">
              <a:defRPr sz="800">
                <a:solidFill>
                  <a:srgbClr val="6A6A6A"/>
                </a:solidFill>
              </a:defRPr>
            </a:lvl1pPr>
          </a:lstStyle>
          <a:p>
            <a:pPr lvl="0"/>
            <a:r>
              <a:rPr lang="en-US" dirty="0"/>
              <a:t>Click to edit Master text styles</a:t>
            </a:r>
          </a:p>
        </p:txBody>
      </p:sp>
    </p:spTree>
    <p:extLst>
      <p:ext uri="{BB962C8B-B14F-4D97-AF65-F5344CB8AC3E}">
        <p14:creationId xmlns:p14="http://schemas.microsoft.com/office/powerpoint/2010/main" val="3480686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581400"/>
            <a:ext cx="561594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3368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436620" y="3581400"/>
            <a:ext cx="569976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833503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9" name="Slide Title"/>
          <p:cNvSpPr>
            <a:spLocks noGrp="1"/>
          </p:cNvSpPr>
          <p:nvPr>
            <p:ph type="title"/>
          </p:nvPr>
        </p:nvSpPr>
        <p:spPr>
          <a:xfrm>
            <a:off x="762000" y="152400"/>
            <a:ext cx="7620000" cy="1097280"/>
          </a:xfrm>
          <a:prstGeom prst="rect">
            <a:avLst/>
          </a:prstGeom>
        </p:spPr>
        <p:txBody>
          <a:bodyPr anchor="ctr"/>
          <a:lstStyle>
            <a:lvl1pPr>
              <a:defRPr sz="3600" b="0">
                <a:solidFill>
                  <a:srgbClr val="B60000"/>
                </a:solidFill>
                <a:latin typeface="+mj-lt"/>
                <a:cs typeface="Arial" panose="020B0604020202020204" pitchFamily="34" charset="0"/>
              </a:defRPr>
            </a:lvl1pPr>
          </a:lstStyle>
          <a:p>
            <a:r>
              <a:rPr lang="en-US" dirty="0"/>
              <a:t>Click to edit Master title style</a:t>
            </a:r>
          </a:p>
        </p:txBody>
      </p:sp>
      <p:sp>
        <p:nvSpPr>
          <p:cNvPr id="10" name="Content Placeholder 1"/>
          <p:cNvSpPr>
            <a:spLocks noGrp="1"/>
          </p:cNvSpPr>
          <p:nvPr>
            <p:ph idx="1"/>
          </p:nvPr>
        </p:nvSpPr>
        <p:spPr>
          <a:xfrm>
            <a:off x="457200" y="1447800"/>
            <a:ext cx="8229600" cy="4754880"/>
          </a:xfrm>
          <a:prstGeom prst="rect">
            <a:avLst/>
          </a:prstGeom>
        </p:spPr>
        <p:txBody>
          <a:bodyPr/>
          <a:lstStyle>
            <a:lvl1pPr marL="0" indent="0" algn="l">
              <a:spcBef>
                <a:spcPts val="1200"/>
              </a:spcBef>
              <a:spcAft>
                <a:spcPts val="600"/>
              </a:spcAft>
              <a:buFont typeface="Arial" panose="020B0604020202020204" pitchFamily="34" charset="0"/>
              <a:buNone/>
              <a:defRPr sz="3200">
                <a:latin typeface="+mj-lt"/>
                <a:cs typeface="Arial" panose="020B0604020202020204" pitchFamily="34" charset="0"/>
              </a:defRPr>
            </a:lvl1pPr>
            <a:lvl2pPr marL="457200" indent="-342900" algn="l">
              <a:spcBef>
                <a:spcPts val="1200"/>
              </a:spcBef>
              <a:spcAft>
                <a:spcPts val="600"/>
              </a:spcAft>
              <a:buClr>
                <a:schemeClr val="tx1"/>
              </a:buClr>
              <a:buFont typeface="Arial" panose="020B0604020202020204" pitchFamily="34" charset="0"/>
              <a:buChar char="•"/>
              <a:defRPr sz="2800">
                <a:latin typeface="+mj-lt"/>
                <a:cs typeface="Arial" panose="020B0604020202020204" pitchFamily="34" charset="0"/>
              </a:defRPr>
            </a:lvl2pPr>
            <a:lvl3pPr marL="822960" indent="-274320" algn="l">
              <a:spcBef>
                <a:spcPts val="1200"/>
              </a:spcBef>
              <a:spcAft>
                <a:spcPts val="600"/>
              </a:spcAft>
              <a:buClr>
                <a:schemeClr val="tx1"/>
              </a:buClr>
              <a:buFont typeface="Arial" panose="020B0604020202020204" pitchFamily="34" charset="0"/>
              <a:buChar char="•"/>
              <a:defRPr sz="2400">
                <a:latin typeface="+mj-lt"/>
                <a:cs typeface="Arial" panose="020B0604020202020204" pitchFamily="34" charset="0"/>
              </a:defRPr>
            </a:lvl3pPr>
            <a:lvl4pPr marL="1188720" indent="-274320" algn="l">
              <a:spcBef>
                <a:spcPts val="1200"/>
              </a:spcBef>
              <a:spcAft>
                <a:spcPts val="600"/>
              </a:spcAft>
              <a:buClr>
                <a:schemeClr val="tx1"/>
              </a:buClr>
              <a:buFont typeface="Arial" panose="020B0604020202020204" pitchFamily="34" charset="0"/>
              <a:buChar char="•"/>
              <a:defRPr sz="2000">
                <a:latin typeface="+mj-lt"/>
                <a:cs typeface="Arial" panose="020B0604020202020204" pitchFamily="34" charset="0"/>
              </a:defRPr>
            </a:lvl4pPr>
            <a:lvl5pPr marL="1554480" indent="-228600" algn="l">
              <a:spcBef>
                <a:spcPts val="1200"/>
              </a:spcBef>
              <a:spcAft>
                <a:spcPts val="600"/>
              </a:spcAft>
              <a:buClr>
                <a:schemeClr val="tx1"/>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213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85992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07556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Slide Title"/>
          <p:cNvSpPr>
            <a:spLocks noGrp="1"/>
          </p:cNvSpPr>
          <p:nvPr>
            <p:ph type="title" hasCustomPrompt="1"/>
          </p:nvPr>
        </p:nvSpPr>
        <p:spPr>
          <a:xfrm>
            <a:off x="990600" y="152400"/>
            <a:ext cx="7955280" cy="1828800"/>
          </a:xfrm>
          <a:prstGeom prst="rect">
            <a:avLst/>
          </a:prstGeom>
        </p:spPr>
        <p:txBody>
          <a:bodyPr anchor="t" anchorCtr="0"/>
          <a:lstStyle>
            <a:lvl1pPr algn="l">
              <a:spcBef>
                <a:spcPts val="480"/>
              </a:spcBef>
              <a:defRPr sz="4000" b="0" cap="none">
                <a:solidFill>
                  <a:srgbClr val="464646"/>
                </a:solidFill>
                <a:latin typeface="+mj-lt"/>
                <a:cs typeface="Arial" panose="020B0604020202020204" pitchFamily="34" charset="0"/>
              </a:defRPr>
            </a:lvl1pPr>
          </a:lstStyle>
          <a:p>
            <a:r>
              <a:rPr lang="en-US" dirty="0"/>
              <a:t>Click to edit master title style</a:t>
            </a:r>
          </a:p>
        </p:txBody>
      </p:sp>
      <p:sp>
        <p:nvSpPr>
          <p:cNvPr id="3" name="Text Placeholder 1"/>
          <p:cNvSpPr>
            <a:spLocks noGrp="1"/>
          </p:cNvSpPr>
          <p:nvPr>
            <p:ph type="body" idx="1"/>
          </p:nvPr>
        </p:nvSpPr>
        <p:spPr>
          <a:xfrm>
            <a:off x="2286000" y="3169920"/>
            <a:ext cx="4572000" cy="640080"/>
          </a:xfrm>
          <a:prstGeom prst="rect">
            <a:avLst/>
          </a:prstGeom>
        </p:spPr>
        <p:txBody>
          <a:bodyPr anchor="t" anchorCtr="0"/>
          <a:lstStyle>
            <a:lvl1pPr marL="0" indent="0" algn="ctr">
              <a:spcBef>
                <a:spcPts val="0"/>
              </a:spcBef>
              <a:buNone/>
              <a:defRPr sz="3200" b="1">
                <a:solidFill>
                  <a:schemeClr val="tx1"/>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7" name="Content Placeholder 6"/>
          <p:cNvSpPr>
            <a:spLocks noGrp="1"/>
          </p:cNvSpPr>
          <p:nvPr>
            <p:ph sz="quarter" idx="12"/>
          </p:nvPr>
        </p:nvSpPr>
        <p:spPr>
          <a:xfrm>
            <a:off x="914400" y="4191000"/>
            <a:ext cx="7315200" cy="1828800"/>
          </a:xfrm>
          <a:prstGeom prst="rect">
            <a:avLst/>
          </a:prstGeom>
        </p:spPr>
        <p:txBody>
          <a:bodyPr anchor="t"/>
          <a:lstStyle>
            <a:lvl1pPr algn="ctr">
              <a:defRPr sz="4000" b="1">
                <a:solidFill>
                  <a:srgbClr val="214E91"/>
                </a:solidFill>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dirty="0"/>
              <a:t>Click to edit Master text styles</a:t>
            </a:r>
          </a:p>
        </p:txBody>
      </p:sp>
      <p:sp>
        <p:nvSpPr>
          <p:cNvPr id="8" name="Content Placeholder 7"/>
          <p:cNvSpPr>
            <a:spLocks noGrp="1"/>
          </p:cNvSpPr>
          <p:nvPr>
            <p:ph sz="quarter" idx="13"/>
          </p:nvPr>
        </p:nvSpPr>
        <p:spPr>
          <a:xfrm>
            <a:off x="0" y="6771640"/>
            <a:ext cx="9144000" cy="91440"/>
          </a:xfrm>
          <a:prstGeom prst="rect">
            <a:avLst/>
          </a:prstGeom>
        </p:spPr>
        <p:txBody>
          <a:bodyPr lIns="45720" rIns="45720" anchor="ctr"/>
          <a:lstStyle>
            <a:lvl1pPr algn="l">
              <a:defRPr sz="800">
                <a:solidFill>
                  <a:srgbClr val="6A6A6A"/>
                </a:solidFill>
              </a:defRPr>
            </a:lvl1pPr>
          </a:lstStyle>
          <a:p>
            <a:pPr lvl="0"/>
            <a:r>
              <a:rPr lang="en-US" dirty="0"/>
              <a:t>Click to edit Master text styles</a:t>
            </a:r>
          </a:p>
        </p:txBody>
      </p:sp>
      <p:grpSp>
        <p:nvGrpSpPr>
          <p:cNvPr id="10" name="Group 1">
            <a:extLst>
              <a:ext uri="{FF2B5EF4-FFF2-40B4-BE49-F238E27FC236}">
                <a16:creationId xmlns:a16="http://schemas.microsoft.com/office/drawing/2014/main" id="{BE857786-9D13-4B92-8040-DC802F5331CA}"/>
              </a:ext>
            </a:extLst>
          </p:cNvPr>
          <p:cNvGrpSpPr>
            <a:grpSpLocks/>
          </p:cNvGrpSpPr>
          <p:nvPr userDrawn="1"/>
        </p:nvGrpSpPr>
        <p:grpSpPr bwMode="auto">
          <a:xfrm>
            <a:off x="-18256" y="1790700"/>
            <a:ext cx="9180513" cy="647700"/>
            <a:chOff x="-19045" y="216550"/>
            <a:chExt cx="9180548" cy="649224"/>
          </a:xfrm>
        </p:grpSpPr>
        <p:sp>
          <p:nvSpPr>
            <p:cNvPr id="11" name="Freeform 11">
              <a:extLst>
                <a:ext uri="{FF2B5EF4-FFF2-40B4-BE49-F238E27FC236}">
                  <a16:creationId xmlns:a16="http://schemas.microsoft.com/office/drawing/2014/main" id="{9A53555D-8951-41AA-BDF4-729EEED2A83C}"/>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p>
          </p:txBody>
        </p:sp>
        <p:sp>
          <p:nvSpPr>
            <p:cNvPr id="12" name="Freeform 12">
              <a:extLst>
                <a:ext uri="{FF2B5EF4-FFF2-40B4-BE49-F238E27FC236}">
                  <a16:creationId xmlns:a16="http://schemas.microsoft.com/office/drawing/2014/main" id="{22F76D00-0F4D-49CE-9D50-5B78BF500D24}"/>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p>
          </p:txBody>
        </p:sp>
      </p:grpSp>
    </p:spTree>
    <p:extLst>
      <p:ext uri="{BB962C8B-B14F-4D97-AF65-F5344CB8AC3E}">
        <p14:creationId xmlns:p14="http://schemas.microsoft.com/office/powerpoint/2010/main" val="330741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429000"/>
            <a:ext cx="561594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49530" y="4114800"/>
            <a:ext cx="561594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4004973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436620" y="3581400"/>
            <a:ext cx="569976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436620" y="4260273"/>
            <a:ext cx="569976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384814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581400"/>
            <a:ext cx="561594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069168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436620" y="3581400"/>
            <a:ext cx="569976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407617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4235527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229479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3695569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o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marL="0" indent="0">
              <a:spcAft>
                <a:spcPts val="800"/>
              </a:spcAft>
              <a:buFont typeface="Arial" panose="020B0604020202020204" pitchFamily="34" charset="0"/>
              <a:buNone/>
              <a:defRPr sz="2400"/>
            </a:lvl1pPr>
            <a:lvl2pPr marL="742950" indent="-285750">
              <a:spcAft>
                <a:spcPts val="800"/>
              </a:spcAft>
              <a:buFont typeface="Arial" panose="020B0604020202020204" pitchFamily="34" charset="0"/>
              <a:buChar char="•"/>
              <a:defRPr sz="2000"/>
            </a:lvl2pPr>
            <a:lvl3pPr marL="1143000" indent="-228600">
              <a:spcAft>
                <a:spcPts val="800"/>
              </a:spcAft>
              <a:buFont typeface="Arial" panose="020B0604020202020204" pitchFamily="34" charset="0"/>
              <a:buChar char="•"/>
              <a:defRPr sz="1800"/>
            </a:lvl3pPr>
            <a:lvl4pPr marL="1600200" indent="-228600">
              <a:spcAft>
                <a:spcPts val="800"/>
              </a:spcAft>
              <a:buFont typeface="Arial" panose="020B0604020202020204" pitchFamily="34" charset="0"/>
              <a:buChar char="•"/>
              <a:defRPr sz="1600"/>
            </a:lvl4pPr>
            <a:lvl5pPr marL="2057400" indent="-22860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7" hasCustomPrompt="1"/>
          </p:nvPr>
        </p:nvSpPr>
        <p:spPr>
          <a:xfrm>
            <a:off x="3465912" y="66056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3801041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o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Jump Link"/>
          <p:cNvSpPr>
            <a:spLocks noGrp="1"/>
          </p:cNvSpPr>
          <p:nvPr>
            <p:ph type="body" sz="quarter" idx="17" hasCustomPrompt="1"/>
          </p:nvPr>
        </p:nvSpPr>
        <p:spPr>
          <a:xfrm>
            <a:off x="3465912"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1" name="Photo Credit"/>
          <p:cNvSpPr>
            <a:spLocks noGrp="1"/>
          </p:cNvSpPr>
          <p:nvPr>
            <p:ph type="body" sz="quarter" idx="16"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562023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oBar-12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159416" y="10668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159416" y="19812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quarter" idx="14"/>
          </p:nvPr>
        </p:nvSpPr>
        <p:spPr>
          <a:xfrm>
            <a:off x="159416" y="28956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159416" y="38100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159416" y="47244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6"/>
          <p:cNvSpPr>
            <a:spLocks noGrp="1"/>
          </p:cNvSpPr>
          <p:nvPr>
            <p:ph sz="quarter" idx="11"/>
          </p:nvPr>
        </p:nvSpPr>
        <p:spPr>
          <a:xfrm>
            <a:off x="159416" y="56388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7"/>
          <p:cNvSpPr>
            <a:spLocks noGrp="1"/>
          </p:cNvSpPr>
          <p:nvPr>
            <p:ph sz="quarter" idx="18"/>
          </p:nvPr>
        </p:nvSpPr>
        <p:spPr>
          <a:xfrm>
            <a:off x="4800600" y="10668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dirty="0"/>
              <a:t>Click to edit Master text styles</a:t>
            </a:r>
          </a:p>
          <a:p>
            <a:pPr marL="800100" lvl="1" indent="-342900">
              <a:spcAft>
                <a:spcPts val="800"/>
              </a:spcAft>
              <a:buFont typeface="Arial" panose="020B0604020202020204" pitchFamily="34" charset="0"/>
              <a:buChar char="•"/>
            </a:pPr>
            <a:r>
              <a:rPr lang="en-US" dirty="0"/>
              <a:t>Second level</a:t>
            </a:r>
          </a:p>
          <a:p>
            <a:pPr marL="1200150" lvl="2" indent="-285750">
              <a:spcAft>
                <a:spcPts val="800"/>
              </a:spcAft>
              <a:buFont typeface="Arial" panose="020B0604020202020204" pitchFamily="34" charset="0"/>
            </a:pPr>
            <a:r>
              <a:rPr lang="en-US" dirty="0"/>
              <a:t>Third level</a:t>
            </a:r>
          </a:p>
          <a:p>
            <a:pPr marL="1657350" lvl="3" indent="-285750">
              <a:spcAft>
                <a:spcPts val="800"/>
              </a:spcAft>
              <a:buFont typeface="Arial" panose="020B0604020202020204" pitchFamily="34" charset="0"/>
              <a:buChar char="•"/>
            </a:pPr>
            <a:r>
              <a:rPr lang="en-US" dirty="0"/>
              <a:t>Fourth level</a:t>
            </a:r>
          </a:p>
          <a:p>
            <a:pPr marL="2114550" lvl="4" indent="-285750">
              <a:spcAft>
                <a:spcPts val="800"/>
              </a:spcAft>
              <a:buFont typeface="Arial" panose="020B0604020202020204" pitchFamily="34" charset="0"/>
              <a:buChar char="•"/>
            </a:pPr>
            <a:r>
              <a:rPr lang="en-US" dirty="0"/>
              <a:t>Fifth level</a:t>
            </a:r>
          </a:p>
        </p:txBody>
      </p:sp>
      <p:sp>
        <p:nvSpPr>
          <p:cNvPr id="19" name="Content Placeholder 8"/>
          <p:cNvSpPr>
            <a:spLocks noGrp="1"/>
          </p:cNvSpPr>
          <p:nvPr>
            <p:ph sz="quarter" idx="19"/>
          </p:nvPr>
        </p:nvSpPr>
        <p:spPr>
          <a:xfrm>
            <a:off x="4800600" y="19812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1" name="Content Placeholder 9"/>
          <p:cNvSpPr>
            <a:spLocks noGrp="1"/>
          </p:cNvSpPr>
          <p:nvPr>
            <p:ph sz="quarter" idx="20"/>
          </p:nvPr>
        </p:nvSpPr>
        <p:spPr>
          <a:xfrm>
            <a:off x="4800600" y="28956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3" name="Content Placeholder 10"/>
          <p:cNvSpPr>
            <a:spLocks noGrp="1"/>
          </p:cNvSpPr>
          <p:nvPr>
            <p:ph sz="quarter" idx="21"/>
          </p:nvPr>
        </p:nvSpPr>
        <p:spPr>
          <a:xfrm>
            <a:off x="4800600" y="38100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5" name="Content Placeholder 11"/>
          <p:cNvSpPr>
            <a:spLocks noGrp="1"/>
          </p:cNvSpPr>
          <p:nvPr>
            <p:ph sz="quarter" idx="22"/>
          </p:nvPr>
        </p:nvSpPr>
        <p:spPr>
          <a:xfrm>
            <a:off x="4800600" y="47244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7" name="Content Placeholder 12"/>
          <p:cNvSpPr>
            <a:spLocks noGrp="1"/>
          </p:cNvSpPr>
          <p:nvPr>
            <p:ph sz="quarter" idx="23"/>
          </p:nvPr>
        </p:nvSpPr>
        <p:spPr>
          <a:xfrm>
            <a:off x="4800600" y="56388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13" name="Jump Link"/>
          <p:cNvSpPr>
            <a:spLocks noGrp="1"/>
          </p:cNvSpPr>
          <p:nvPr>
            <p:ph type="body" sz="quarter" idx="17" hasCustomPrompt="1"/>
          </p:nvPr>
        </p:nvSpPr>
        <p:spPr>
          <a:xfrm>
            <a:off x="3467512"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1"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980540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Jump Link"/>
          <p:cNvSpPr>
            <a:spLocks noGrp="1"/>
          </p:cNvSpPr>
          <p:nvPr>
            <p:ph type="body" sz="quarter" idx="17" hasCustomPrompt="1"/>
          </p:nvPr>
        </p:nvSpPr>
        <p:spPr>
          <a:xfrm>
            <a:off x="3465912" y="655320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118797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o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5612"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Jump Link"/>
          <p:cNvSpPr>
            <a:spLocks noGrp="1"/>
          </p:cNvSpPr>
          <p:nvPr>
            <p:ph type="body" sz="quarter" idx="17" hasCustomPrompt="1"/>
          </p:nvPr>
        </p:nvSpPr>
        <p:spPr>
          <a:xfrm>
            <a:off x="3465912" y="655320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2"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874073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Jump Link"/>
          <p:cNvSpPr>
            <a:spLocks noGrp="1"/>
          </p:cNvSpPr>
          <p:nvPr>
            <p:ph type="body" sz="quarter" idx="17" hasCustomPrompt="1"/>
          </p:nvPr>
        </p:nvSpPr>
        <p:spPr>
          <a:xfrm>
            <a:off x="3465912" y="601980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587377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o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Jump Link"/>
          <p:cNvSpPr>
            <a:spLocks noGrp="1"/>
          </p:cNvSpPr>
          <p:nvPr>
            <p:ph type="body" sz="quarter" idx="13" hasCustomPrompt="1"/>
          </p:nvPr>
        </p:nvSpPr>
        <p:spPr>
          <a:xfrm>
            <a:off x="4999894" y="6488875"/>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8"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975049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o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1908587" y="6488875"/>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491004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o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Jump Link"/>
          <p:cNvSpPr>
            <a:spLocks noGrp="1"/>
          </p:cNvSpPr>
          <p:nvPr>
            <p:ph type="body" sz="quarter" idx="12" hasCustomPrompt="1"/>
          </p:nvPr>
        </p:nvSpPr>
        <p:spPr>
          <a:xfrm>
            <a:off x="3357063" y="510540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326611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o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1"/>
          <p:cNvSpPr>
            <a:spLocks noGrp="1"/>
          </p:cNvSpPr>
          <p:nvPr>
            <p:ph type="media" sz="quarter" idx="11"/>
          </p:nvPr>
        </p:nvSpPr>
        <p:spPr>
          <a:xfrm>
            <a:off x="0" y="1066799"/>
            <a:ext cx="9144000" cy="5315957"/>
          </a:xfrm>
          <a:prstGeom prst="rect">
            <a:avLst/>
          </a:prstGeom>
        </p:spPr>
        <p:txBody>
          <a:bodyPr/>
          <a:lstStyle>
            <a:lvl1pPr marL="0" indent="0">
              <a:buNone/>
              <a:defRPr/>
            </a:lvl1pPr>
          </a:lstStyle>
          <a:p>
            <a:endParaRPr lang="en-US" dirty="0"/>
          </a:p>
        </p:txBody>
      </p:sp>
      <p:sp>
        <p:nvSpPr>
          <p:cNvPr id="5" name="Video Credit"/>
          <p:cNvSpPr>
            <a:spLocks noGrp="1"/>
          </p:cNvSpPr>
          <p:nvPr>
            <p:ph type="body" sz="quarter" idx="12"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Video Credit Here</a:t>
            </a:r>
          </a:p>
        </p:txBody>
      </p:sp>
    </p:spTree>
    <p:extLst>
      <p:ext uri="{BB962C8B-B14F-4D97-AF65-F5344CB8AC3E}">
        <p14:creationId xmlns:p14="http://schemas.microsoft.com/office/powerpoint/2010/main" val="198741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493776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1"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4366940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493776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1"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8626553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23774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4099560"/>
            <a:ext cx="8229600" cy="23774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805867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4023360" cy="502920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648200" y="1493520"/>
            <a:ext cx="4023360" cy="502920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2457236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27889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
          <p:cNvSpPr>
            <a:spLocks noGrp="1"/>
          </p:cNvSpPr>
          <p:nvPr>
            <p:ph idx="11"/>
          </p:nvPr>
        </p:nvSpPr>
        <p:spPr>
          <a:xfrm>
            <a:off x="457200" y="40843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idx="12"/>
          </p:nvPr>
        </p:nvSpPr>
        <p:spPr>
          <a:xfrm>
            <a:off x="457200" y="53797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3"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1" name="Photo Credit"/>
          <p:cNvSpPr>
            <a:spLocks noGrp="1"/>
          </p:cNvSpPr>
          <p:nvPr>
            <p:ph type="body" sz="quarter" idx="14"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5789076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2343912"/>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
          <p:cNvSpPr>
            <a:spLocks noGrp="1"/>
          </p:cNvSpPr>
          <p:nvPr>
            <p:ph idx="11"/>
          </p:nvPr>
        </p:nvSpPr>
        <p:spPr>
          <a:xfrm>
            <a:off x="457200" y="3194304"/>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idx="12"/>
          </p:nvPr>
        </p:nvSpPr>
        <p:spPr>
          <a:xfrm>
            <a:off x="457200" y="4044696"/>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
          <p:cNvSpPr>
            <a:spLocks noGrp="1"/>
          </p:cNvSpPr>
          <p:nvPr>
            <p:ph idx="13"/>
          </p:nvPr>
        </p:nvSpPr>
        <p:spPr>
          <a:xfrm>
            <a:off x="457200" y="4895088"/>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
          <p:cNvSpPr>
            <a:spLocks noGrp="1"/>
          </p:cNvSpPr>
          <p:nvPr>
            <p:ph idx="14"/>
          </p:nvPr>
        </p:nvSpPr>
        <p:spPr>
          <a:xfrm>
            <a:off x="457200" y="5745480"/>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Jump Link"/>
          <p:cNvSpPr>
            <a:spLocks noGrp="1"/>
          </p:cNvSpPr>
          <p:nvPr>
            <p:ph type="body" sz="quarter" idx="15"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3"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9255719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title style</a:t>
            </a:r>
          </a:p>
        </p:txBody>
      </p:sp>
      <p:sp>
        <p:nvSpPr>
          <p:cNvPr id="3" name="Content Placeholder 1"/>
          <p:cNvSpPr>
            <a:spLocks noGrp="1"/>
          </p:cNvSpPr>
          <p:nvPr>
            <p:ph idx="1"/>
          </p:nvPr>
        </p:nvSpPr>
        <p:spPr>
          <a:xfrm>
            <a:off x="457200" y="1493520"/>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2137954"/>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
          <p:cNvSpPr>
            <a:spLocks noGrp="1"/>
          </p:cNvSpPr>
          <p:nvPr>
            <p:ph idx="11"/>
          </p:nvPr>
        </p:nvSpPr>
        <p:spPr>
          <a:xfrm>
            <a:off x="457200" y="2782388"/>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idx="12"/>
          </p:nvPr>
        </p:nvSpPr>
        <p:spPr>
          <a:xfrm>
            <a:off x="457200" y="3426822"/>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
          <p:cNvSpPr>
            <a:spLocks noGrp="1"/>
          </p:cNvSpPr>
          <p:nvPr>
            <p:ph idx="13"/>
          </p:nvPr>
        </p:nvSpPr>
        <p:spPr>
          <a:xfrm>
            <a:off x="457200" y="4071256"/>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
          <p:cNvSpPr>
            <a:spLocks noGrp="1"/>
          </p:cNvSpPr>
          <p:nvPr>
            <p:ph idx="14"/>
          </p:nvPr>
        </p:nvSpPr>
        <p:spPr>
          <a:xfrm>
            <a:off x="457200" y="4715690"/>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
          <p:cNvSpPr>
            <a:spLocks noGrp="1"/>
          </p:cNvSpPr>
          <p:nvPr>
            <p:ph idx="15"/>
          </p:nvPr>
        </p:nvSpPr>
        <p:spPr>
          <a:xfrm>
            <a:off x="457200" y="5360124"/>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
          <p:cNvSpPr>
            <a:spLocks noGrp="1"/>
          </p:cNvSpPr>
          <p:nvPr>
            <p:ph idx="16"/>
          </p:nvPr>
        </p:nvSpPr>
        <p:spPr>
          <a:xfrm>
            <a:off x="457200" y="6004560"/>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Jump Link"/>
          <p:cNvSpPr>
            <a:spLocks noGrp="1"/>
          </p:cNvSpPr>
          <p:nvPr>
            <p:ph type="body" sz="quarter" idx="17"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5" name="Photo Credit"/>
          <p:cNvSpPr>
            <a:spLocks noGrp="1"/>
          </p:cNvSpPr>
          <p:nvPr>
            <p:ph type="body" sz="quarter" idx="18"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1525087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357063" y="652945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0"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3194019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2" hasCustomPrompt="1"/>
          </p:nvPr>
        </p:nvSpPr>
        <p:spPr>
          <a:xfrm>
            <a:off x="3273243" y="652945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2"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7505567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Jump Link"/>
          <p:cNvSpPr>
            <a:spLocks noGrp="1"/>
          </p:cNvSpPr>
          <p:nvPr>
            <p:ph type="body" sz="quarter" idx="16" hasCustomPrompt="1"/>
          </p:nvPr>
        </p:nvSpPr>
        <p:spPr>
          <a:xfrm>
            <a:off x="3357063" y="599605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0207924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5026437"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8"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853900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1908587"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9164351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Jump Link"/>
          <p:cNvSpPr>
            <a:spLocks noGrp="1"/>
          </p:cNvSpPr>
          <p:nvPr>
            <p:ph type="body" sz="quarter" idx="16" hasCustomPrompt="1"/>
          </p:nvPr>
        </p:nvSpPr>
        <p:spPr>
          <a:xfrm>
            <a:off x="3467512" y="50816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1579501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lvl1pPr marL="0" indent="0">
              <a:buNone/>
              <a:defRPr/>
            </a:lvl1pPr>
          </a:lstStyle>
          <a:p>
            <a:endParaRPr lang="en-US"/>
          </a:p>
        </p:txBody>
      </p:sp>
      <p:sp>
        <p:nvSpPr>
          <p:cNvPr id="5" name="Video Credit"/>
          <p:cNvSpPr>
            <a:spLocks noGrp="1"/>
          </p:cNvSpPr>
          <p:nvPr>
            <p:ph type="body" sz="quarter" idx="12"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Video Credit Here</a:t>
            </a:r>
          </a:p>
        </p:txBody>
      </p:sp>
    </p:spTree>
    <p:extLst>
      <p:ext uri="{BB962C8B-B14F-4D97-AF65-F5344CB8AC3E}">
        <p14:creationId xmlns:p14="http://schemas.microsoft.com/office/powerpoint/2010/main" val="246929799"/>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40049732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23848148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o 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1069168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o 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4076172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o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4235527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o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22294791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3"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36955695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0049732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3848148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mallRedBar-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069168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mallRedBar-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076172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mallRedBar-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2355271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mallRedBar-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2294791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mallRedBar-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6955695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ue Slide Title above text">
    <p:spTree>
      <p:nvGrpSpPr>
        <p:cNvPr id="1" name=""/>
        <p:cNvGrpSpPr/>
        <p:nvPr/>
      </p:nvGrpSpPr>
      <p:grpSpPr>
        <a:xfrm>
          <a:off x="0" y="0"/>
          <a:ext cx="0" cy="0"/>
          <a:chOff x="0" y="0"/>
          <a:chExt cx="0" cy="0"/>
        </a:xfrm>
      </p:grpSpPr>
      <p:sp>
        <p:nvSpPr>
          <p:cNvPr id="2" name="Slide Title"/>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a:t>Click to edit Master title style</a:t>
            </a:r>
          </a:p>
        </p:txBody>
      </p:sp>
      <p:sp>
        <p:nvSpPr>
          <p:cNvPr id="3" name="Subtitle 1"/>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3887237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Blue Slide 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722313" y="2643186"/>
            <a:ext cx="7202487" cy="1362075"/>
          </a:xfrm>
          <a:prstGeom prst="rect">
            <a:avLst/>
          </a:prstGeom>
        </p:spPr>
        <p:txBody>
          <a:bodyPr anchor="t"/>
          <a:lstStyle>
            <a:lvl1pPr algn="l">
              <a:defRPr sz="4400" b="1" cap="all">
                <a:solidFill>
                  <a:schemeClr val="bg1"/>
                </a:solidFill>
              </a:defRPr>
            </a:lvl1pPr>
          </a:lstStyle>
          <a:p>
            <a:r>
              <a:rPr lang="en-US" dirty="0"/>
              <a:t>Click to edit Master title style</a:t>
            </a:r>
          </a:p>
        </p:txBody>
      </p:sp>
      <p:sp>
        <p:nvSpPr>
          <p:cNvPr id="3" name="Text Placeholder 1"/>
          <p:cNvSpPr>
            <a:spLocks noGrp="1"/>
          </p:cNvSpPr>
          <p:nvPr>
            <p:ph type="body" idx="1"/>
          </p:nvPr>
        </p:nvSpPr>
        <p:spPr>
          <a:xfrm>
            <a:off x="722313" y="1143000"/>
            <a:ext cx="7202487" cy="1500187"/>
          </a:xfrm>
          <a:prstGeom prst="rect">
            <a:avLst/>
          </a:prstGeo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7053150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lain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8" name="Text Placeholder 1"/>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
        <p:nvSpPr>
          <p:cNvPr id="7" name="Jump Link"/>
          <p:cNvSpPr>
            <a:spLocks noGrp="1"/>
          </p:cNvSpPr>
          <p:nvPr>
            <p:ph type="body" sz="quarter" idx="11" hasCustomPrompt="1"/>
          </p:nvPr>
        </p:nvSpPr>
        <p:spPr>
          <a:xfrm>
            <a:off x="3356610" y="66294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70175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lain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8"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39492145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lain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7" name="Header 3"/>
          <p:cNvSpPr>
            <a:spLocks noGrp="1"/>
          </p:cNvSpPr>
          <p:nvPr>
            <p:ph type="body" sz="quarter" idx="12"/>
          </p:nvPr>
        </p:nvSpPr>
        <p:spPr>
          <a:xfrm>
            <a:off x="457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5" name="Text Placeholder 3"/>
          <p:cNvSpPr>
            <a:spLocks noGrp="1"/>
          </p:cNvSpPr>
          <p:nvPr>
            <p:ph type="body" sz="quarter" idx="16"/>
          </p:nvPr>
        </p:nvSpPr>
        <p:spPr>
          <a:xfrm>
            <a:off x="457200" y="43434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0" name="Header 4"/>
          <p:cNvSpPr>
            <a:spLocks noGrp="1"/>
          </p:cNvSpPr>
          <p:nvPr>
            <p:ph type="body" sz="quarter" idx="13"/>
          </p:nvPr>
        </p:nvSpPr>
        <p:spPr>
          <a:xfrm>
            <a:off x="4648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7" name="Text Placeholder 4"/>
          <p:cNvSpPr>
            <a:spLocks noGrp="1"/>
          </p:cNvSpPr>
          <p:nvPr>
            <p:ph type="body" sz="quarter" idx="17"/>
          </p:nvPr>
        </p:nvSpPr>
        <p:spPr>
          <a:xfrm>
            <a:off x="4648200" y="43434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2"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36562608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ed Bar Footer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
        <p:nvSpPr>
          <p:cNvPr id="8" name="Text Placeholder 1"/>
          <p:cNvSpPr>
            <a:spLocks noGrp="1"/>
          </p:cNvSpPr>
          <p:nvPr>
            <p:ph type="body" sz="quarter" idx="12"/>
          </p:nvPr>
        </p:nvSpPr>
        <p:spPr>
          <a:xfrm>
            <a:off x="457200" y="990600"/>
            <a:ext cx="8229600" cy="54102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Tree>
    <p:extLst>
      <p:ext uri="{BB962C8B-B14F-4D97-AF65-F5344CB8AC3E}">
        <p14:creationId xmlns:p14="http://schemas.microsoft.com/office/powerpoint/2010/main" val="267836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ed Bar Footer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3" name="Jump link"/>
          <p:cNvSpPr>
            <a:spLocks noGrp="1"/>
          </p:cNvSpPr>
          <p:nvPr>
            <p:ph type="body" sz="quarter" idx="13"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10997478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ed Bar Footer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7" name="Header 3"/>
          <p:cNvSpPr>
            <a:spLocks noGrp="1"/>
          </p:cNvSpPr>
          <p:nvPr>
            <p:ph type="body" sz="quarter" idx="12"/>
          </p:nvPr>
        </p:nvSpPr>
        <p:spPr>
          <a:xfrm>
            <a:off x="457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5" name="Text Placeholder 3"/>
          <p:cNvSpPr>
            <a:spLocks noGrp="1"/>
          </p:cNvSpPr>
          <p:nvPr>
            <p:ph type="body" sz="quarter" idx="16"/>
          </p:nvPr>
        </p:nvSpPr>
        <p:spPr>
          <a:xfrm>
            <a:off x="457200" y="42672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0" name="Header 4"/>
          <p:cNvSpPr>
            <a:spLocks noGrp="1"/>
          </p:cNvSpPr>
          <p:nvPr>
            <p:ph type="body" sz="quarter" idx="13"/>
          </p:nvPr>
        </p:nvSpPr>
        <p:spPr>
          <a:xfrm>
            <a:off x="4648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7" name="Text Placeholder 4"/>
          <p:cNvSpPr>
            <a:spLocks noGrp="1"/>
          </p:cNvSpPr>
          <p:nvPr>
            <p:ph type="body" sz="quarter" idx="17"/>
          </p:nvPr>
        </p:nvSpPr>
        <p:spPr>
          <a:xfrm>
            <a:off x="4648200" y="42672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8"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3112378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3.gif"/><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3.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4.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4.xml"/><Relationship Id="rId1" Type="http://schemas.openxmlformats.org/officeDocument/2006/relationships/slideLayout" Target="../slideLayouts/slideLayout53.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d Bar"/>
          <p:cNvSpPr/>
          <p:nvPr userDrawn="1"/>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MH Tagline" descr="Tagline: Because learning changes everythi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val="106623559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33" r:id="rId5"/>
    <p:sldLayoutId id="2147483734" r:id="rId6"/>
    <p:sldLayoutId id="2147483914"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marR="0" indent="0" algn="r"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pic>
        <p:nvPicPr>
          <p:cNvPr id="2" name="MH Tagline" descr="Tag line: Because learning changes everythin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6257775"/>
            <a:ext cx="3371850" cy="476250"/>
          </a:xfrm>
          <a:prstGeom prst="rect">
            <a:avLst/>
          </a:prstGeom>
        </p:spPr>
      </p:pic>
    </p:spTree>
    <p:extLst>
      <p:ext uri="{BB962C8B-B14F-4D97-AF65-F5344CB8AC3E}">
        <p14:creationId xmlns:p14="http://schemas.microsoft.com/office/powerpoint/2010/main" val="1460950632"/>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1192571768"/>
      </p:ext>
    </p:extLst>
  </p:cSld>
  <p:clrMap bg1="lt1" tx1="dk1" bg2="lt2" tx2="dk2" accent1="accent1" accent2="accent2" accent3="accent3" accent4="accent4" accent5="accent5" accent6="accent6" hlink="hlink" folHlink="folHlink"/>
  <p:sldLayoutIdLst>
    <p:sldLayoutId id="2147483751" r:id="rId1"/>
    <p:sldLayoutId id="2147483896" r:id="rId2"/>
    <p:sldLayoutId id="2147483965" r:id="rId3"/>
    <p:sldLayoutId id="2147483753" r:id="rId4"/>
    <p:sldLayoutId id="2147483908" r:id="rId5"/>
    <p:sldLayoutId id="2147483950" r:id="rId6"/>
    <p:sldLayoutId id="2147483757" r:id="rId7"/>
    <p:sldLayoutId id="2147483877" r:id="rId8"/>
    <p:sldLayoutId id="2147483761" r:id="rId9"/>
    <p:sldLayoutId id="2147483800"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d Bar"/>
          <p:cNvSpPr/>
          <p:nvPr userDrawn="1"/>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0" name="Copyright" descr="©McGraw-Hill Education&#10;"/>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
        <p:nvSpPr>
          <p:cNvPr id="4" name="TextBox 3"/>
          <p:cNvSpPr txBox="1"/>
          <p:nvPr userDrawn="1"/>
        </p:nvSpPr>
        <p:spPr>
          <a:xfrm>
            <a:off x="8651557" y="6477000"/>
            <a:ext cx="492443" cy="182880"/>
          </a:xfrm>
          <a:prstGeom prst="rect">
            <a:avLst/>
          </a:prstGeom>
          <a:noFill/>
        </p:spPr>
        <p:txBody>
          <a:bodyPr wrap="square" rtlCol="0">
            <a:noAutofit/>
          </a:bodyPr>
          <a:lstStyle/>
          <a:p>
            <a:pPr algn="r"/>
            <a:fld id="{D284030D-0224-4BD8-89C1-1614B36E06C2}" type="slidenum">
              <a:rPr lang="en-US" sz="1200" smtClean="0"/>
              <a:pPr algn="r"/>
              <a:t>‹#›</a:t>
            </a:fld>
            <a:endParaRPr lang="en-US" sz="1200" dirty="0"/>
          </a:p>
        </p:txBody>
      </p:sp>
    </p:spTree>
    <p:extLst>
      <p:ext uri="{BB962C8B-B14F-4D97-AF65-F5344CB8AC3E}">
        <p14:creationId xmlns:p14="http://schemas.microsoft.com/office/powerpoint/2010/main" val="1283304046"/>
      </p:ext>
    </p:extLst>
  </p:cSld>
  <p:clrMap bg1="lt1" tx1="dk1" bg2="lt2" tx2="dk2" accent1="accent1" accent2="accent2" accent3="accent3" accent4="accent4" accent5="accent5" accent6="accent6" hlink="hlink" folHlink="folHlink"/>
  <p:sldLayoutIdLst>
    <p:sldLayoutId id="2147483975" r:id="rId1"/>
    <p:sldLayoutId id="2147483951" r:id="rId2"/>
    <p:sldLayoutId id="2147483970" r:id="rId3"/>
    <p:sldLayoutId id="2147483971" r:id="rId4"/>
    <p:sldLayoutId id="2147483972" r:id="rId5"/>
    <p:sldLayoutId id="2147483973" r:id="rId6"/>
    <p:sldLayoutId id="2147483974" r:id="rId7"/>
    <p:sldLayoutId id="2147483953" r:id="rId8"/>
    <p:sldLayoutId id="2147483954" r:id="rId9"/>
    <p:sldLayoutId id="2147483955" r:id="rId10"/>
    <p:sldLayoutId id="2147483956" r:id="rId11"/>
    <p:sldLayoutId id="2147483957" r:id="rId12"/>
    <p:sldLayoutId id="2147483958" r:id="rId13"/>
    <p:sldLayoutId id="2147483959"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Copyright" descr="©McGraw-Hill Education&#10;"/>
          <p:cNvSpPr txBox="1"/>
          <p:nvPr userDrawn="1"/>
        </p:nvSpPr>
        <p:spPr>
          <a:xfrm>
            <a:off x="0" y="6642556"/>
            <a:ext cx="1295400" cy="215444"/>
          </a:xfrm>
          <a:prstGeom prst="rect">
            <a:avLst/>
          </a:prstGeom>
          <a:noFill/>
        </p:spPr>
        <p:txBody>
          <a:bodyPr wrap="square" rtlCol="0">
            <a:spAutoFit/>
          </a:bodyPr>
          <a:lstStyle/>
          <a:p>
            <a:r>
              <a:rPr lang="en-US" sz="800" dirty="0">
                <a:solidFill>
                  <a:srgbClr val="6A6A6A"/>
                </a:solidFill>
              </a:rPr>
              <a:t>©McGraw-Hill Education</a:t>
            </a:r>
          </a:p>
        </p:txBody>
      </p:sp>
    </p:spTree>
    <p:extLst>
      <p:ext uri="{BB962C8B-B14F-4D97-AF65-F5344CB8AC3E}">
        <p14:creationId xmlns:p14="http://schemas.microsoft.com/office/powerpoint/2010/main" val="857642538"/>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Lst>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userDrawn="1"/>
        </p:nvSpPr>
        <p:spPr>
          <a:xfrm>
            <a:off x="0" y="6629400"/>
            <a:ext cx="9144000" cy="2286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5" name="Copyright" descr="©McGraw-Hill Education."/>
          <p:cNvSpPr txBox="1"/>
          <p:nvPr userDrawn="1"/>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52010613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Lst>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9144000" cy="6858000"/>
          </a:xfrm>
          <a:prstGeom prst="rect">
            <a:avLst/>
          </a:prstGeom>
          <a:solidFill>
            <a:srgbClr val="3070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MH BG Image"/>
          <p:cNvPicPr>
            <a:picLocks noChangeAspect="1"/>
          </p:cNvPicPr>
          <p:nvPr userDrawn="1"/>
        </p:nvPicPr>
        <p:blipFill rotWithShape="1">
          <a:blip r:embed="rId4" cstate="screen">
            <a:alphaModFix amt="25000"/>
            <a:extLst>
              <a:ext uri="{28A0092B-C50C-407E-A947-70E740481C1C}">
                <a14:useLocalDpi xmlns:a14="http://schemas.microsoft.com/office/drawing/2010/main"/>
              </a:ext>
            </a:extLst>
          </a:blip>
          <a:srcRect r="28644" b="27282"/>
          <a:stretch/>
        </p:blipFill>
        <p:spPr>
          <a:xfrm>
            <a:off x="461821" y="1943668"/>
            <a:ext cx="8682180" cy="4914333"/>
          </a:xfrm>
          <a:prstGeom prst="rect">
            <a:avLst/>
          </a:prstGeom>
        </p:spPr>
      </p:pic>
      <p:sp>
        <p:nvSpPr>
          <p:cNvPr id="8" name="Copyright" descr="©McGraw-Hill Education"/>
          <p:cNvSpPr txBox="1"/>
          <p:nvPr userDrawn="1"/>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263611861"/>
      </p:ext>
    </p:extLst>
  </p:cSld>
  <p:clrMap bg1="lt1" tx1="dk1" bg2="lt2" tx2="dk2" accent1="accent1" accent2="accent2" accent3="accent3" accent4="accent4" accent5="accent5" accent6="accent6" hlink="hlink" folHlink="folHlink"/>
  <p:sldLayoutIdLst>
    <p:sldLayoutId id="2147483677" r:id="rId1"/>
    <p:sldLayoutId id="2147483769"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782738187"/>
      </p:ext>
    </p:extLst>
  </p:cSld>
  <p:clrMap bg1="lt1" tx1="dk1" bg2="lt2" tx2="dk2" accent1="accent1" accent2="accent2" accent3="accent3" accent4="accent4" accent5="accent5" accent6="accent6" hlink="hlink" folHlink="folHlink"/>
  <p:sldLayoutIdLst>
    <p:sldLayoutId id="2147483902" r:id="rId1"/>
    <p:sldLayoutId id="2147483906" r:id="rId2"/>
    <p:sldLayoutId id="2147483755"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userDrawn="1"/>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Tree>
    <p:extLst>
      <p:ext uri="{BB962C8B-B14F-4D97-AF65-F5344CB8AC3E}">
        <p14:creationId xmlns:p14="http://schemas.microsoft.com/office/powerpoint/2010/main" val="2366522392"/>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3" Type="http://schemas.openxmlformats.org/officeDocument/2006/relationships/slide" Target="slide44.xml"/><Relationship Id="rId2" Type="http://schemas.openxmlformats.org/officeDocument/2006/relationships/image" Target="../media/image5.jpe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3" Type="http://schemas.openxmlformats.org/officeDocument/2006/relationships/slide" Target="slide45.xml"/><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slide" Target="slide46.xml"/><Relationship Id="rId2" Type="http://schemas.openxmlformats.org/officeDocument/2006/relationships/image" Target="../media/image11.jpg"/><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3.xml.rels><?xml version="1.0" encoding="UTF-8" standalone="yes"?>
<Relationships xmlns="http://schemas.openxmlformats.org/package/2006/relationships"><Relationship Id="rId3" Type="http://schemas.openxmlformats.org/officeDocument/2006/relationships/slide" Target="slide47.xml"/><Relationship Id="rId2" Type="http://schemas.openxmlformats.org/officeDocument/2006/relationships/image" Target="../media/image12.jpg"/><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slide" Target="slide4.xml"/><Relationship Id="rId1" Type="http://schemas.openxmlformats.org/officeDocument/2006/relationships/slideLayout" Target="../slideLayouts/slideLayout26.xml"/></Relationships>
</file>

<file path=ppt/slides/_rels/slide45.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2" Type="http://schemas.openxmlformats.org/officeDocument/2006/relationships/slide" Target="slide23.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90600" y="228600"/>
            <a:ext cx="7955280" cy="1828800"/>
          </a:xfrm>
        </p:spPr>
        <p:txBody>
          <a:bodyPr/>
          <a:lstStyle/>
          <a:p>
            <a:pPr algn="ctr">
              <a:lnSpc>
                <a:spcPct val="110000"/>
              </a:lnSpc>
            </a:pPr>
            <a:r>
              <a:rPr lang="en-US" sz="4400" b="1" dirty="0">
                <a:solidFill>
                  <a:srgbClr val="214E91"/>
                </a:solidFill>
                <a:latin typeface="Arial" panose="020B0604020202020204" pitchFamily="34" charset="0"/>
              </a:rPr>
              <a:t>Medical Terminology:</a:t>
            </a:r>
            <a:br>
              <a:rPr lang="en-US" sz="4400" b="1" dirty="0">
                <a:solidFill>
                  <a:srgbClr val="214E91"/>
                </a:solidFill>
                <a:latin typeface="Arial" panose="020B0604020202020204" pitchFamily="34" charset="0"/>
              </a:rPr>
            </a:br>
            <a:r>
              <a:rPr lang="en-US" b="1" dirty="0">
                <a:solidFill>
                  <a:srgbClr val="214E91"/>
                </a:solidFill>
                <a:latin typeface="Arial" panose="020B0604020202020204" pitchFamily="34" charset="0"/>
              </a:rPr>
              <a:t>Learning Through Practice, 1e</a:t>
            </a:r>
            <a:br>
              <a:rPr lang="en-US" dirty="0">
                <a:latin typeface="Arial" panose="020B0604020202020204" pitchFamily="34" charset="0"/>
              </a:rPr>
            </a:br>
            <a:r>
              <a:rPr lang="en-US" sz="2000" kern="0" dirty="0">
                <a:latin typeface="Arial" panose="020B0604020202020204" pitchFamily="34" charset="0"/>
              </a:rPr>
              <a:t>Paula </a:t>
            </a:r>
            <a:r>
              <a:rPr lang="en-US" sz="2000" kern="0" dirty="0" err="1">
                <a:latin typeface="Arial" panose="020B0604020202020204" pitchFamily="34" charset="0"/>
              </a:rPr>
              <a:t>Bostwick</a:t>
            </a:r>
            <a:endParaRPr lang="en-US" dirty="0">
              <a:latin typeface="Arial" panose="020B0604020202020204" pitchFamily="34" charset="0"/>
            </a:endParaRPr>
          </a:p>
        </p:txBody>
      </p:sp>
      <p:sp>
        <p:nvSpPr>
          <p:cNvPr id="7" name="Text Placeholder 2"/>
          <p:cNvSpPr>
            <a:spLocks noGrp="1"/>
          </p:cNvSpPr>
          <p:nvPr>
            <p:ph type="body" idx="1"/>
          </p:nvPr>
        </p:nvSpPr>
        <p:spPr/>
        <p:txBody>
          <a:bodyPr/>
          <a:lstStyle/>
          <a:p>
            <a:r>
              <a:rPr lang="en-US" dirty="0"/>
              <a:t>Chapter 14</a:t>
            </a:r>
          </a:p>
        </p:txBody>
      </p:sp>
      <p:sp>
        <p:nvSpPr>
          <p:cNvPr id="5" name="Content Placeholder 3"/>
          <p:cNvSpPr>
            <a:spLocks noGrp="1"/>
          </p:cNvSpPr>
          <p:nvPr>
            <p:ph sz="quarter" idx="12"/>
          </p:nvPr>
        </p:nvSpPr>
        <p:spPr/>
        <p:txBody>
          <a:bodyPr/>
          <a:lstStyle/>
          <a:p>
            <a:pPr>
              <a:spcBef>
                <a:spcPts val="1200"/>
              </a:spcBef>
              <a:spcAft>
                <a:spcPts val="600"/>
              </a:spcAft>
            </a:pPr>
            <a:r>
              <a:rPr lang="en-US" dirty="0">
                <a:solidFill>
                  <a:srgbClr val="04617B"/>
                </a:solidFill>
              </a:rPr>
              <a:t>Digestive System and Body Metabolism</a:t>
            </a:r>
          </a:p>
        </p:txBody>
      </p:sp>
      <p:sp>
        <p:nvSpPr>
          <p:cNvPr id="3" name="Content Placeholder 4"/>
          <p:cNvSpPr>
            <a:spLocks noGrp="1"/>
          </p:cNvSpPr>
          <p:nvPr>
            <p:ph sz="quarter" idx="13"/>
          </p:nvPr>
        </p:nvSpPr>
        <p:spPr/>
        <p:txBody>
          <a:bodyPr/>
          <a:lstStyle/>
          <a:p>
            <a:pPr lvl="0"/>
            <a:r>
              <a:rPr lang="en-US" dirty="0"/>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414768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Learning Outcomes</a:t>
            </a:r>
            <a:endParaRPr lang="en-US" sz="1200" dirty="0"/>
          </a:p>
        </p:txBody>
      </p:sp>
      <p:sp>
        <p:nvSpPr>
          <p:cNvPr id="3" name="Content Placeholder 2"/>
          <p:cNvSpPr>
            <a:spLocks noGrp="1"/>
          </p:cNvSpPr>
          <p:nvPr>
            <p:ph idx="1"/>
          </p:nvPr>
        </p:nvSpPr>
        <p:spPr>
          <a:xfrm>
            <a:off x="457200" y="1493520"/>
            <a:ext cx="8229600" cy="5120640"/>
          </a:xfrm>
        </p:spPr>
        <p:txBody>
          <a:bodyPr/>
          <a:lstStyle/>
          <a:p>
            <a:pPr fontAlgn="auto">
              <a:spcAft>
                <a:spcPts val="0"/>
              </a:spcAft>
              <a:buClr>
                <a:schemeClr val="accent3"/>
              </a:buClr>
              <a:defRPr/>
            </a:pPr>
            <a:r>
              <a:rPr lang="en-US" sz="2200" dirty="0"/>
              <a:t>14.1 Describe the basic function and structure of the digestive system and body metabolism.</a:t>
            </a:r>
          </a:p>
          <a:p>
            <a:pPr fontAlgn="auto">
              <a:spcAft>
                <a:spcPts val="0"/>
              </a:spcAft>
              <a:buClr>
                <a:schemeClr val="accent3"/>
              </a:buClr>
              <a:defRPr/>
            </a:pPr>
            <a:r>
              <a:rPr lang="en-US" sz="2200" dirty="0"/>
              <a:t>14.2 Recognize the major word parts used in building words that relate to the digestive system.</a:t>
            </a:r>
          </a:p>
          <a:p>
            <a:pPr fontAlgn="auto">
              <a:spcAft>
                <a:spcPts val="0"/>
              </a:spcAft>
              <a:buClr>
                <a:schemeClr val="accent3"/>
              </a:buClr>
              <a:defRPr/>
            </a:pPr>
            <a:r>
              <a:rPr lang="en-US" sz="2200" dirty="0"/>
              <a:t>14.3 Recall the common diagnostic tests, laboratory tests, and clinical procedures used in treating disorders of the digestive system.</a:t>
            </a:r>
          </a:p>
          <a:p>
            <a:pPr fontAlgn="auto">
              <a:spcAft>
                <a:spcPts val="0"/>
              </a:spcAft>
              <a:buClr>
                <a:schemeClr val="accent3"/>
              </a:buClr>
              <a:defRPr/>
            </a:pPr>
            <a:r>
              <a:rPr lang="en-US" sz="2200" dirty="0"/>
              <a:t>14.4 Define the major pathological conditions of the digestive system.</a:t>
            </a:r>
          </a:p>
          <a:p>
            <a:pPr fontAlgn="auto">
              <a:spcAft>
                <a:spcPts val="0"/>
              </a:spcAft>
              <a:buClr>
                <a:schemeClr val="accent3"/>
              </a:buClr>
              <a:defRPr/>
            </a:pPr>
            <a:r>
              <a:rPr lang="en-US" sz="2200" dirty="0"/>
              <a:t>14.5 Define surgical terms related to the digestive system.</a:t>
            </a:r>
          </a:p>
          <a:p>
            <a:pPr fontAlgn="auto">
              <a:spcAft>
                <a:spcPts val="0"/>
              </a:spcAft>
              <a:buClr>
                <a:schemeClr val="accent3"/>
              </a:buClr>
              <a:defRPr/>
            </a:pPr>
            <a:r>
              <a:rPr lang="en-US" sz="2200" dirty="0"/>
              <a:t>14.6 Recognize common pharmacological agents used in treating disorders of the digestive system.</a:t>
            </a:r>
          </a:p>
          <a:p>
            <a:pPr fontAlgn="auto">
              <a:spcAft>
                <a:spcPts val="0"/>
              </a:spcAft>
              <a:buClr>
                <a:schemeClr val="accent3"/>
              </a:buClr>
              <a:defRPr/>
            </a:pPr>
            <a:r>
              <a:rPr lang="en-US" sz="2200" dirty="0"/>
              <a:t>14.7 Identify common abbreviations associated with the digestive system.</a:t>
            </a:r>
          </a:p>
        </p:txBody>
      </p:sp>
    </p:spTree>
    <p:extLst>
      <p:ext uri="{BB962C8B-B14F-4D97-AF65-F5344CB8AC3E}">
        <p14:creationId xmlns:p14="http://schemas.microsoft.com/office/powerpoint/2010/main" val="3022123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400" dirty="0"/>
              <a:t>14.1 Structure and Function of the Digestive System</a:t>
            </a:r>
            <a:endParaRPr lang="en-US" sz="4400" dirty="0"/>
          </a:p>
        </p:txBody>
      </p:sp>
      <p:sp>
        <p:nvSpPr>
          <p:cNvPr id="3" name="Content Placeholder 2"/>
          <p:cNvSpPr>
            <a:spLocks noGrp="1"/>
          </p:cNvSpPr>
          <p:nvPr>
            <p:ph idx="1"/>
          </p:nvPr>
        </p:nvSpPr>
        <p:spPr/>
        <p:txBody>
          <a:bodyPr/>
          <a:lstStyle/>
          <a:p>
            <a:r>
              <a:rPr lang="en-US" altLang="en-US" dirty="0"/>
              <a:t>Gastroenterology</a:t>
            </a:r>
          </a:p>
          <a:p>
            <a:r>
              <a:rPr lang="en-US" altLang="en-US" dirty="0"/>
              <a:t>Breakdown, metabolize, and supply nutrients to the body</a:t>
            </a:r>
          </a:p>
          <a:p>
            <a:r>
              <a:rPr lang="en-US" altLang="en-US" dirty="0"/>
              <a:t>Peristalsis = Movement </a:t>
            </a:r>
          </a:p>
          <a:p>
            <a:r>
              <a:rPr lang="en-US" altLang="en-US" dirty="0"/>
              <a:t>Alimentary system</a:t>
            </a:r>
          </a:p>
          <a:p>
            <a:r>
              <a:rPr lang="en-US" altLang="en-US" dirty="0"/>
              <a:t>Common/recognizable major organs</a:t>
            </a:r>
          </a:p>
          <a:p>
            <a:r>
              <a:rPr lang="en-US" altLang="en-US" dirty="0"/>
              <a:t>Accessory organs vital for metabolism</a:t>
            </a:r>
          </a:p>
        </p:txBody>
      </p:sp>
    </p:spTree>
    <p:extLst>
      <p:ext uri="{BB962C8B-B14F-4D97-AF65-F5344CB8AC3E}">
        <p14:creationId xmlns:p14="http://schemas.microsoft.com/office/powerpoint/2010/main" val="1249128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Organs</a:t>
            </a:r>
            <a:endParaRPr lang="en-US" sz="1500" dirty="0"/>
          </a:p>
        </p:txBody>
      </p:sp>
      <p:pic>
        <p:nvPicPr>
          <p:cNvPr id="7" name="Picture 2" descr="The major organs of the digestive system include the accessory organs and the alimentary canal.&#10;"/>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2209800" y="1524000"/>
            <a:ext cx="4742411" cy="4854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3"/>
          <p:cNvSpPr>
            <a:spLocks noGrp="1"/>
          </p:cNvSpPr>
          <p:nvPr>
            <p:ph type="body" sz="quarter" idx="12"/>
          </p:nvPr>
        </p:nvSpPr>
        <p:spPr/>
        <p:txBody>
          <a:bodyPr/>
          <a:lstStyle/>
          <a:p>
            <a:r>
              <a:rPr lang="en-US" dirty="0">
                <a:hlinkClick r:id="rId3" action="ppaction://hlinksldjump"/>
              </a:rPr>
              <a:t>Access the text alternative for these images</a:t>
            </a:r>
            <a:endParaRPr lang="en-US" dirty="0"/>
          </a:p>
        </p:txBody>
      </p:sp>
    </p:spTree>
    <p:extLst>
      <p:ext uri="{BB962C8B-B14F-4D97-AF65-F5344CB8AC3E}">
        <p14:creationId xmlns:p14="http://schemas.microsoft.com/office/powerpoint/2010/main" val="419641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321040" cy="1097280"/>
          </a:xfrm>
        </p:spPr>
        <p:txBody>
          <a:bodyPr anchor="ctr"/>
          <a:lstStyle/>
          <a:p>
            <a:r>
              <a:rPr lang="en-US" altLang="en-US" dirty="0"/>
              <a:t>Building Vocabulary</a:t>
            </a:r>
            <a:r>
              <a:rPr lang="en-US" altLang="en-US" sz="1500" dirty="0"/>
              <a:t> 1</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1279151360"/>
              </p:ext>
            </p:extLst>
          </p:nvPr>
        </p:nvGraphicFramePr>
        <p:xfrm>
          <a:off x="457200" y="1539240"/>
          <a:ext cx="8229600" cy="27432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616743070"/>
                    </a:ext>
                  </a:extLst>
                </a:gridCol>
                <a:gridCol w="4572000">
                  <a:extLst>
                    <a:ext uri="{9D8B030D-6E8A-4147-A177-3AD203B41FA5}">
                      <a16:colId xmlns:a16="http://schemas.microsoft.com/office/drawing/2014/main" val="918527481"/>
                    </a:ext>
                  </a:extLst>
                </a:gridCol>
              </a:tblGrid>
              <a:tr h="548640">
                <a:tc>
                  <a:txBody>
                    <a:bodyPr/>
                    <a:lstStyle/>
                    <a:p>
                      <a:r>
                        <a:rPr lang="en-US" altLang="en-US" sz="2800" b="0" dirty="0">
                          <a:solidFill>
                            <a:schemeClr val="tx1"/>
                          </a:solidFill>
                        </a:rPr>
                        <a:t>stomat(o)</a:t>
                      </a:r>
                      <a:endParaRPr lang="en-US" sz="2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altLang="en-US" sz="2800" b="0" dirty="0">
                          <a:solidFill>
                            <a:schemeClr val="tx1"/>
                          </a:solidFill>
                        </a:rPr>
                        <a:t>mouth</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r>
                        <a:rPr lang="en-US" altLang="en-US" sz="2800" dirty="0"/>
                        <a:t>dent(o)/ odont(o)</a:t>
                      </a:r>
                      <a:endParaRPr lang="en-US"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altLang="en-US" sz="2800" dirty="0"/>
                        <a:t>teeth</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r>
                        <a:rPr lang="en-US" altLang="en-US" sz="2800" dirty="0"/>
                        <a:t>gloss(o)/lingu(o)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tongue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r h="548640">
                <a:tc>
                  <a:txBody>
                    <a:bodyPr/>
                    <a:lstStyle/>
                    <a:p>
                      <a:r>
                        <a:rPr lang="en-US" altLang="en-US" sz="2800" dirty="0"/>
                        <a:t>cheil(o)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lips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258215"/>
                  </a:ext>
                </a:extLst>
              </a:tr>
              <a:tr h="548640">
                <a:tc>
                  <a:txBody>
                    <a:bodyPr/>
                    <a:lstStyle/>
                    <a:p>
                      <a:r>
                        <a:rPr lang="en-US" altLang="en-US" sz="2800" dirty="0"/>
                        <a:t>gingiv(o)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gums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5769809"/>
                  </a:ext>
                </a:extLst>
              </a:tr>
            </a:tbl>
          </a:graphicData>
        </a:graphic>
      </p:graphicFrame>
    </p:spTree>
    <p:extLst>
      <p:ext uri="{BB962C8B-B14F-4D97-AF65-F5344CB8AC3E}">
        <p14:creationId xmlns:p14="http://schemas.microsoft.com/office/powerpoint/2010/main" val="4211427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321040" cy="1097280"/>
          </a:xfrm>
        </p:spPr>
        <p:txBody>
          <a:bodyPr anchor="ctr"/>
          <a:lstStyle/>
          <a:p>
            <a:r>
              <a:rPr lang="en-US" altLang="en-US" dirty="0"/>
              <a:t>Building Vocabulary</a:t>
            </a:r>
            <a:r>
              <a:rPr lang="en-US" altLang="en-US" sz="1500" dirty="0"/>
              <a:t> 2</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128128351"/>
              </p:ext>
            </p:extLst>
          </p:nvPr>
        </p:nvGraphicFramePr>
        <p:xfrm>
          <a:off x="457200" y="1539240"/>
          <a:ext cx="8229600" cy="27432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616743070"/>
                    </a:ext>
                  </a:extLst>
                </a:gridCol>
                <a:gridCol w="4572000">
                  <a:extLst>
                    <a:ext uri="{9D8B030D-6E8A-4147-A177-3AD203B41FA5}">
                      <a16:colId xmlns:a16="http://schemas.microsoft.com/office/drawing/2014/main" val="918527481"/>
                    </a:ext>
                  </a:extLst>
                </a:gridCol>
              </a:tblGrid>
              <a:tr h="548640">
                <a:tc>
                  <a:txBody>
                    <a:bodyPr/>
                    <a:lstStyle/>
                    <a:p>
                      <a:r>
                        <a:rPr lang="en-US" altLang="en-US" sz="2800" b="0" dirty="0">
                          <a:solidFill>
                            <a:schemeClr val="tx1"/>
                          </a:solidFill>
                        </a:rPr>
                        <a:t>esophag(o)</a:t>
                      </a:r>
                      <a:endParaRPr lang="en-US" sz="2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altLang="en-US" sz="2800" b="0" dirty="0">
                          <a:solidFill>
                            <a:schemeClr val="tx1"/>
                          </a:solidFill>
                        </a:rPr>
                        <a:t>esophagus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r>
                        <a:rPr lang="en-US" altLang="en-US" sz="2800" dirty="0"/>
                        <a:t>pharyng(o)</a:t>
                      </a:r>
                      <a:endParaRPr lang="en-US"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altLang="en-US" sz="2800" dirty="0"/>
                        <a:t>pharynx</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r>
                        <a:rPr lang="en-US" altLang="en-US" sz="2800" dirty="0"/>
                        <a:t>gastr(o)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stomach</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r h="548640">
                <a:tc>
                  <a:txBody>
                    <a:bodyPr/>
                    <a:lstStyle/>
                    <a:p>
                      <a:r>
                        <a:rPr lang="en-US" altLang="en-US" sz="2800" dirty="0"/>
                        <a:t>enter(o)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intestine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258215"/>
                  </a:ext>
                </a:extLst>
              </a:tr>
              <a:tr h="548640">
                <a:tc>
                  <a:txBody>
                    <a:bodyPr/>
                    <a:lstStyle/>
                    <a:p>
                      <a:r>
                        <a:rPr lang="en-US" altLang="en-US" sz="2800" dirty="0"/>
                        <a:t>duoden(o)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duodenum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5769809"/>
                  </a:ext>
                </a:extLst>
              </a:tr>
            </a:tbl>
          </a:graphicData>
        </a:graphic>
      </p:graphicFrame>
    </p:spTree>
    <p:extLst>
      <p:ext uri="{BB962C8B-B14F-4D97-AF65-F5344CB8AC3E}">
        <p14:creationId xmlns:p14="http://schemas.microsoft.com/office/powerpoint/2010/main" val="26285173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321040" cy="1097280"/>
          </a:xfrm>
        </p:spPr>
        <p:txBody>
          <a:bodyPr anchor="ctr"/>
          <a:lstStyle/>
          <a:p>
            <a:r>
              <a:rPr lang="en-US" altLang="en-US" dirty="0"/>
              <a:t>Building Vocabulary</a:t>
            </a:r>
            <a:r>
              <a:rPr lang="en-US" altLang="en-US" sz="1500" dirty="0"/>
              <a:t> 3</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2871463805"/>
              </p:ext>
            </p:extLst>
          </p:nvPr>
        </p:nvGraphicFramePr>
        <p:xfrm>
          <a:off x="457200" y="1539240"/>
          <a:ext cx="8229600" cy="32918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616743070"/>
                    </a:ext>
                  </a:extLst>
                </a:gridCol>
                <a:gridCol w="4572000">
                  <a:extLst>
                    <a:ext uri="{9D8B030D-6E8A-4147-A177-3AD203B41FA5}">
                      <a16:colId xmlns:a16="http://schemas.microsoft.com/office/drawing/2014/main" val="918527481"/>
                    </a:ext>
                  </a:extLst>
                </a:gridCol>
              </a:tblGrid>
              <a:tr h="548640">
                <a:tc>
                  <a:txBody>
                    <a:bodyPr/>
                    <a:lstStyle/>
                    <a:p>
                      <a:r>
                        <a:rPr lang="en-US" altLang="en-US" sz="2800" b="0" dirty="0">
                          <a:solidFill>
                            <a:schemeClr val="tx1"/>
                          </a:solidFill>
                        </a:rPr>
                        <a:t>jejun(o)</a:t>
                      </a:r>
                      <a:endParaRPr lang="en-US" sz="2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altLang="en-US" sz="2800" b="0" dirty="0">
                          <a:solidFill>
                            <a:schemeClr val="tx1"/>
                          </a:solidFill>
                        </a:rPr>
                        <a:t>jejunum</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r>
                        <a:rPr lang="en-US" altLang="en-US" sz="2800" dirty="0"/>
                        <a:t>ile(o)</a:t>
                      </a:r>
                      <a:endParaRPr lang="en-US"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altLang="en-US" sz="2800" dirty="0"/>
                        <a:t>ileum</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r>
                        <a:rPr lang="en-US" altLang="en-US" sz="2800" dirty="0"/>
                        <a:t>colon(o)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colon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r h="548640">
                <a:tc>
                  <a:txBody>
                    <a:bodyPr/>
                    <a:lstStyle/>
                    <a:p>
                      <a:r>
                        <a:rPr lang="en-US" altLang="en-US" sz="2800" dirty="0"/>
                        <a:t>sigmoid(o)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sigmoid colon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258215"/>
                  </a:ext>
                </a:extLst>
              </a:tr>
              <a:tr h="548640">
                <a:tc>
                  <a:txBody>
                    <a:bodyPr/>
                    <a:lstStyle/>
                    <a:p>
                      <a:r>
                        <a:rPr lang="en-US" altLang="en-US" sz="2800" dirty="0"/>
                        <a:t>rect(o)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rectum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5769809"/>
                  </a:ext>
                </a:extLst>
              </a:tr>
              <a:tr h="548640">
                <a:tc>
                  <a:txBody>
                    <a:bodyPr/>
                    <a:lstStyle/>
                    <a:p>
                      <a:r>
                        <a:rPr lang="en-US" sz="2800" dirty="0">
                          <a:solidFill>
                            <a:schemeClr val="tx1"/>
                          </a:solidFill>
                        </a:rPr>
                        <a:t>proct(o)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anus and rectum</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91947617"/>
                  </a:ext>
                </a:extLst>
              </a:tr>
            </a:tbl>
          </a:graphicData>
        </a:graphic>
      </p:graphicFrame>
    </p:spTree>
    <p:extLst>
      <p:ext uri="{BB962C8B-B14F-4D97-AF65-F5344CB8AC3E}">
        <p14:creationId xmlns:p14="http://schemas.microsoft.com/office/powerpoint/2010/main" val="713240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321040" cy="1097280"/>
          </a:xfrm>
        </p:spPr>
        <p:txBody>
          <a:bodyPr anchor="ctr"/>
          <a:lstStyle/>
          <a:p>
            <a:r>
              <a:rPr lang="en-US" altLang="en-US" dirty="0"/>
              <a:t>Building Vocabulary</a:t>
            </a:r>
            <a:r>
              <a:rPr lang="en-US" altLang="en-US" sz="1500" dirty="0"/>
              <a:t> 4</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3196521392"/>
              </p:ext>
            </p:extLst>
          </p:nvPr>
        </p:nvGraphicFramePr>
        <p:xfrm>
          <a:off x="457200" y="1539240"/>
          <a:ext cx="8229600" cy="42062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616743070"/>
                    </a:ext>
                  </a:extLst>
                </a:gridCol>
                <a:gridCol w="4572000">
                  <a:extLst>
                    <a:ext uri="{9D8B030D-6E8A-4147-A177-3AD203B41FA5}">
                      <a16:colId xmlns:a16="http://schemas.microsoft.com/office/drawing/2014/main" val="918527481"/>
                    </a:ext>
                  </a:extLst>
                </a:gridCol>
              </a:tblGrid>
              <a:tr h="914400">
                <a:tc>
                  <a:txBody>
                    <a:bodyPr/>
                    <a:lstStyle/>
                    <a:p>
                      <a:r>
                        <a:rPr lang="en-US" altLang="en-US" sz="2800" b="0" dirty="0">
                          <a:solidFill>
                            <a:schemeClr val="tx1"/>
                          </a:solidFill>
                        </a:rPr>
                        <a:t>Accessory Organs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endParaRPr lang="en-US" altLang="en-US" sz="2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r>
                        <a:rPr lang="en-US" altLang="en-US" sz="2800" dirty="0"/>
                        <a:t>hepat(o)</a:t>
                      </a:r>
                      <a:endParaRPr lang="en-US"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n-US" altLang="en-US" sz="2800" dirty="0"/>
                        <a:t>liver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r>
                        <a:rPr lang="en-US" altLang="en-US" sz="2800" dirty="0"/>
                        <a:t>cholecyst(o)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gallbladder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r h="548640">
                <a:tc>
                  <a:txBody>
                    <a:bodyPr/>
                    <a:lstStyle/>
                    <a:p>
                      <a:r>
                        <a:rPr lang="en-US" altLang="en-US" sz="2800" dirty="0"/>
                        <a:t>chole</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gall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258215"/>
                  </a:ext>
                </a:extLst>
              </a:tr>
              <a:tr h="548640">
                <a:tc>
                  <a:txBody>
                    <a:bodyPr/>
                    <a:lstStyle/>
                    <a:p>
                      <a:r>
                        <a:rPr lang="en-US" altLang="en-US" sz="2800" dirty="0"/>
                        <a:t>cyst(o)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bladder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5769809"/>
                  </a:ext>
                </a:extLst>
              </a:tr>
              <a:tr h="548640">
                <a:tc>
                  <a:txBody>
                    <a:bodyPr/>
                    <a:lstStyle/>
                    <a:p>
                      <a:r>
                        <a:rPr lang="en-US" sz="2800" dirty="0">
                          <a:solidFill>
                            <a:schemeClr val="tx1"/>
                          </a:solidFill>
                        </a:rPr>
                        <a:t>pancreat(o)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pancreas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91947617"/>
                  </a:ext>
                </a:extLst>
              </a:tr>
              <a:tr h="548640">
                <a:tc>
                  <a:txBody>
                    <a:bodyPr/>
                    <a:lstStyle/>
                    <a:p>
                      <a:r>
                        <a:rPr lang="en-US" sz="2800" dirty="0">
                          <a:solidFill>
                            <a:schemeClr val="tx1"/>
                          </a:solidFill>
                        </a:rPr>
                        <a:t>saliv(o)</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altLang="en-US" sz="2800" dirty="0"/>
                        <a:t>salivary glands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58739999"/>
                  </a:ext>
                </a:extLst>
              </a:tr>
            </a:tbl>
          </a:graphicData>
        </a:graphic>
      </p:graphicFrame>
    </p:spTree>
    <p:extLst>
      <p:ext uri="{BB962C8B-B14F-4D97-AF65-F5344CB8AC3E}">
        <p14:creationId xmlns:p14="http://schemas.microsoft.com/office/powerpoint/2010/main" val="178931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Movement of Food</a:t>
            </a:r>
            <a:endParaRPr lang="en-US" sz="1500" dirty="0"/>
          </a:p>
        </p:txBody>
      </p:sp>
      <p:pic>
        <p:nvPicPr>
          <p:cNvPr id="6" name="Picture 2" descr="As the content travels through the digestive track, enzymes breakdown food and the nutrients are absorbed; waves of contractions help move the content&#10;"/>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3250739" y="1493838"/>
            <a:ext cx="2642521" cy="493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1525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Digestive / Metabolism Parts</a:t>
            </a:r>
            <a:endParaRPr lang="en-US" sz="1500" dirty="0"/>
          </a:p>
        </p:txBody>
      </p:sp>
      <p:sp>
        <p:nvSpPr>
          <p:cNvPr id="3" name="Content Placeholder 2"/>
          <p:cNvSpPr>
            <a:spLocks noGrp="1"/>
          </p:cNvSpPr>
          <p:nvPr>
            <p:ph idx="1"/>
          </p:nvPr>
        </p:nvSpPr>
        <p:spPr/>
        <p:txBody>
          <a:bodyPr/>
          <a:lstStyle/>
          <a:p>
            <a:r>
              <a:rPr lang="en-US" altLang="en-US" dirty="0"/>
              <a:t>Begins in the mouth = stomat(o) </a:t>
            </a:r>
          </a:p>
          <a:p>
            <a:r>
              <a:rPr lang="en-US" altLang="en-US" dirty="0"/>
              <a:t>Tongue, teeth, and lips (break down food)</a:t>
            </a:r>
          </a:p>
          <a:p>
            <a:r>
              <a:rPr lang="en-US" altLang="en-US" dirty="0"/>
              <a:t>Salivary glands (saliva)</a:t>
            </a:r>
          </a:p>
          <a:p>
            <a:r>
              <a:rPr lang="en-US" altLang="en-US" dirty="0"/>
              <a:t>Mastication = chewing</a:t>
            </a:r>
          </a:p>
          <a:p>
            <a:r>
              <a:rPr lang="en-US" altLang="en-US" dirty="0"/>
              <a:t>Next pharynx = pharyng(o)</a:t>
            </a:r>
          </a:p>
          <a:p>
            <a:r>
              <a:rPr lang="en-US" altLang="en-US" dirty="0"/>
              <a:t>Then esophagus = esophag(o)</a:t>
            </a:r>
          </a:p>
        </p:txBody>
      </p:sp>
    </p:spTree>
    <p:extLst>
      <p:ext uri="{BB962C8B-B14F-4D97-AF65-F5344CB8AC3E}">
        <p14:creationId xmlns:p14="http://schemas.microsoft.com/office/powerpoint/2010/main" val="2361366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Mouth, Pharynx, Esophagus</a:t>
            </a:r>
            <a:endParaRPr lang="en-US" sz="1500" dirty="0"/>
          </a:p>
        </p:txBody>
      </p:sp>
      <p:pic>
        <p:nvPicPr>
          <p:cNvPr id="6" name="Picture 2" descr="Digestion begins in the mouth, pharynx, and esophagus.&#10;"/>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961690" y="1524000"/>
            <a:ext cx="522062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3"/>
          <p:cNvSpPr>
            <a:spLocks noGrp="1"/>
          </p:cNvSpPr>
          <p:nvPr>
            <p:ph type="body" sz="quarter" idx="12"/>
          </p:nvPr>
        </p:nvSpPr>
        <p:spPr/>
        <p:txBody>
          <a:bodyPr/>
          <a:lstStyle/>
          <a:p>
            <a:r>
              <a:rPr lang="en-US" dirty="0">
                <a:hlinkClick r:id="rId3" action="ppaction://hlinksldjump"/>
              </a:rPr>
              <a:t>Access the text alternative for these images</a:t>
            </a:r>
            <a:endParaRPr lang="en-US" dirty="0"/>
          </a:p>
        </p:txBody>
      </p:sp>
    </p:spTree>
    <p:extLst>
      <p:ext uri="{BB962C8B-B14F-4D97-AF65-F5344CB8AC3E}">
        <p14:creationId xmlns:p14="http://schemas.microsoft.com/office/powerpoint/2010/main" val="879521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Tongue, Epiglottis, Tonsils</a:t>
            </a:r>
            <a:endParaRPr lang="en-US" sz="1500" dirty="0"/>
          </a:p>
        </p:txBody>
      </p:sp>
      <p:pic>
        <p:nvPicPr>
          <p:cNvPr id="5" name="Picture 2" descr="The tongue has a root and body. On the tongue are papillae.&#10;"/>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bwMode="auto">
          <a:xfrm>
            <a:off x="1460275" y="1524001"/>
            <a:ext cx="622345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6470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The Stomach</a:t>
            </a:r>
            <a:endParaRPr lang="en-US" sz="1500" dirty="0"/>
          </a:p>
        </p:txBody>
      </p:sp>
      <p:sp>
        <p:nvSpPr>
          <p:cNvPr id="3" name="Content Placeholder 2"/>
          <p:cNvSpPr>
            <a:spLocks noGrp="1"/>
          </p:cNvSpPr>
          <p:nvPr>
            <p:ph idx="1"/>
          </p:nvPr>
        </p:nvSpPr>
        <p:spPr/>
        <p:txBody>
          <a:bodyPr/>
          <a:lstStyle/>
          <a:p>
            <a:r>
              <a:rPr lang="en-US" altLang="en-US" dirty="0"/>
              <a:t>Stomach = gastr(o) pouch like organ</a:t>
            </a:r>
          </a:p>
          <a:p>
            <a:r>
              <a:rPr lang="en-US" altLang="en-US" dirty="0"/>
              <a:t>Holds over 1 liter of food </a:t>
            </a:r>
          </a:p>
          <a:p>
            <a:r>
              <a:rPr lang="en-US" altLang="en-US" dirty="0"/>
              <a:t>Break down food, initiate protein digestion, mix with enzymes</a:t>
            </a:r>
          </a:p>
          <a:p>
            <a:r>
              <a:rPr lang="en-US" altLang="en-US" dirty="0"/>
              <a:t>Gastropathy = stomach condition</a:t>
            </a:r>
          </a:p>
        </p:txBody>
      </p:sp>
    </p:spTree>
    <p:extLst>
      <p:ext uri="{BB962C8B-B14F-4D97-AF65-F5344CB8AC3E}">
        <p14:creationId xmlns:p14="http://schemas.microsoft.com/office/powerpoint/2010/main" val="686840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Parts of the Stomach</a:t>
            </a:r>
            <a:endParaRPr lang="en-US" sz="1500" dirty="0"/>
          </a:p>
        </p:txBody>
      </p:sp>
      <p:pic>
        <p:nvPicPr>
          <p:cNvPr id="6" name="Picture 2" descr="The stomach has a fundus, body, and pylorus. Within the stomach are gastric folds (rugae). &#10;"/>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846370" y="1524000"/>
            <a:ext cx="545126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6312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“Heartburn”</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altLang="en-US" dirty="0"/>
              <a:t>Cardiac region = cardiac sphincter</a:t>
            </a:r>
          </a:p>
          <a:p>
            <a:r>
              <a:rPr lang="en-US" altLang="en-US" dirty="0"/>
              <a:t>Allows food to enter</a:t>
            </a:r>
          </a:p>
          <a:p>
            <a:r>
              <a:rPr lang="en-US" altLang="en-US" dirty="0"/>
              <a:t>Prevents regurgitation</a:t>
            </a:r>
          </a:p>
          <a:p>
            <a:r>
              <a:rPr lang="en-US" altLang="en-US" dirty="0"/>
              <a:t>Sphincter failure = allows gastric juices to reflux into the esophagus</a:t>
            </a:r>
          </a:p>
          <a:p>
            <a:r>
              <a:rPr lang="en-US" altLang="en-US" dirty="0"/>
              <a:t>No protective lining  = “burning feeling”</a:t>
            </a:r>
          </a:p>
        </p:txBody>
      </p:sp>
    </p:spTree>
    <p:extLst>
      <p:ext uri="{BB962C8B-B14F-4D97-AF65-F5344CB8AC3E}">
        <p14:creationId xmlns:p14="http://schemas.microsoft.com/office/powerpoint/2010/main" val="709163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Stomach “Juices”</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altLang="en-US" dirty="0"/>
              <a:t>Extremely acidic = digestion</a:t>
            </a:r>
          </a:p>
          <a:p>
            <a:r>
              <a:rPr lang="en-US" altLang="en-US" dirty="0"/>
              <a:t>Protective lining in stomach and intestines</a:t>
            </a:r>
          </a:p>
          <a:p>
            <a:r>
              <a:rPr lang="en-US" altLang="en-US" dirty="0"/>
              <a:t>Rugae = folds in the lining</a:t>
            </a:r>
          </a:p>
          <a:p>
            <a:r>
              <a:rPr lang="en-US" altLang="en-US" dirty="0"/>
              <a:t>Stomach fills = folds disappear</a:t>
            </a:r>
          </a:p>
        </p:txBody>
      </p:sp>
    </p:spTree>
    <p:extLst>
      <p:ext uri="{BB962C8B-B14F-4D97-AF65-F5344CB8AC3E}">
        <p14:creationId xmlns:p14="http://schemas.microsoft.com/office/powerpoint/2010/main" val="37304479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Small Intestine</a:t>
            </a:r>
            <a:r>
              <a:rPr lang="en-US" altLang="en-US" sz="1500" dirty="0"/>
              <a:t> 1</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altLang="en-US" dirty="0"/>
              <a:t>Intestines = enter(o)</a:t>
            </a:r>
          </a:p>
          <a:p>
            <a:r>
              <a:rPr lang="en-US" altLang="en-US" dirty="0"/>
              <a:t>Longest tube-like organ </a:t>
            </a:r>
          </a:p>
          <a:p>
            <a:r>
              <a:rPr lang="en-US" altLang="en-US" dirty="0"/>
              <a:t>Extending from pylorus of the stomach to large intestines</a:t>
            </a:r>
          </a:p>
          <a:p>
            <a:r>
              <a:rPr lang="en-US" altLang="en-US" dirty="0"/>
              <a:t>Nutrients absorbed</a:t>
            </a:r>
          </a:p>
          <a:p>
            <a:r>
              <a:rPr lang="en-US" altLang="en-US" dirty="0"/>
              <a:t>Duodenum, jejunum, and ileum</a:t>
            </a:r>
          </a:p>
        </p:txBody>
      </p:sp>
    </p:spTree>
    <p:extLst>
      <p:ext uri="{BB962C8B-B14F-4D97-AF65-F5344CB8AC3E}">
        <p14:creationId xmlns:p14="http://schemas.microsoft.com/office/powerpoint/2010/main" val="866698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Small Intestine</a:t>
            </a:r>
            <a:r>
              <a:rPr lang="en-US" altLang="en-US" sz="1500" dirty="0"/>
              <a:t> 2</a:t>
            </a:r>
            <a:endParaRPr lang="en-US" sz="1500" dirty="0"/>
          </a:p>
        </p:txBody>
      </p:sp>
      <p:pic>
        <p:nvPicPr>
          <p:cNvPr id="5" name="Picture 2" descr="The small intestine is between the stomach and the large intestine. There are three sections to the small intestine: the duodenum, jejunum, and ileum.&#10;"/>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865864" y="1219200"/>
            <a:ext cx="541227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933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Large Intestine</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altLang="en-US" dirty="0"/>
              <a:t>Large intestine = colon(o)</a:t>
            </a:r>
          </a:p>
          <a:p>
            <a:r>
              <a:rPr lang="en-US" altLang="en-US" dirty="0"/>
              <a:t>Solidify waste = reabsorbs water, salts, electrolytes </a:t>
            </a:r>
          </a:p>
          <a:p>
            <a:r>
              <a:rPr lang="en-US" altLang="en-US" dirty="0"/>
              <a:t>Ascending, transverse, and descending sections</a:t>
            </a:r>
          </a:p>
          <a:p>
            <a:r>
              <a:rPr lang="en-US" altLang="en-US" dirty="0"/>
              <a:t>End section sigmoid = sigmoid(o)</a:t>
            </a:r>
          </a:p>
        </p:txBody>
      </p:sp>
    </p:spTree>
    <p:extLst>
      <p:ext uri="{BB962C8B-B14F-4D97-AF65-F5344CB8AC3E}">
        <p14:creationId xmlns:p14="http://schemas.microsoft.com/office/powerpoint/2010/main" val="4034771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Large Intestine (Colon)</a:t>
            </a:r>
            <a:endParaRPr lang="en-US" sz="1500" dirty="0"/>
          </a:p>
        </p:txBody>
      </p:sp>
      <p:pic>
        <p:nvPicPr>
          <p:cNvPr id="7" name="Picture 2" descr="The large intestine begins at the cecum and extends to the anal canal.&#10;"/>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941664" y="1447800"/>
            <a:ext cx="5260672"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3"/>
          <p:cNvSpPr>
            <a:spLocks noGrp="1"/>
          </p:cNvSpPr>
          <p:nvPr>
            <p:ph type="body" sz="quarter" idx="12"/>
          </p:nvPr>
        </p:nvSpPr>
        <p:spPr/>
        <p:txBody>
          <a:bodyPr/>
          <a:lstStyle/>
          <a:p>
            <a:r>
              <a:rPr lang="en-US" dirty="0">
                <a:hlinkClick r:id="rId3" action="ppaction://hlinksldjump"/>
              </a:rPr>
              <a:t>Access the text alternative for these images</a:t>
            </a:r>
          </a:p>
        </p:txBody>
      </p:sp>
    </p:spTree>
    <p:extLst>
      <p:ext uri="{BB962C8B-B14F-4D97-AF65-F5344CB8AC3E}">
        <p14:creationId xmlns:p14="http://schemas.microsoft.com/office/powerpoint/2010/main" val="8608146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Digestive Accessory Organs</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altLang="en-US" dirty="0"/>
              <a:t>Liver = hepat(o) largest organ upper-right cavity,  many functions, bile secretion</a:t>
            </a:r>
          </a:p>
          <a:p>
            <a:r>
              <a:rPr lang="en-US" altLang="en-US" dirty="0"/>
              <a:t>Gallbladder = chole = gall, cyst(o) = bladder, pear-shaped sac, stores bile until needed</a:t>
            </a:r>
          </a:p>
        </p:txBody>
      </p:sp>
    </p:spTree>
    <p:extLst>
      <p:ext uri="{BB962C8B-B14F-4D97-AF65-F5344CB8AC3E}">
        <p14:creationId xmlns:p14="http://schemas.microsoft.com/office/powerpoint/2010/main" val="23773712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Pancreas</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altLang="en-US" dirty="0"/>
              <a:t>pancreas = pancreat(o)</a:t>
            </a:r>
          </a:p>
          <a:p>
            <a:r>
              <a:rPr lang="en-US" altLang="en-US" dirty="0"/>
              <a:t>part of the endocrine system</a:t>
            </a:r>
          </a:p>
          <a:p>
            <a:r>
              <a:rPr lang="en-US" altLang="en-US" dirty="0"/>
              <a:t>closely attached to small intestines</a:t>
            </a:r>
          </a:p>
          <a:p>
            <a:r>
              <a:rPr lang="en-US" altLang="en-US" dirty="0"/>
              <a:t>secretes juices that metabolize fats, carbohydrates, and proteins</a:t>
            </a:r>
          </a:p>
        </p:txBody>
      </p:sp>
    </p:spTree>
    <p:extLst>
      <p:ext uri="{BB962C8B-B14F-4D97-AF65-F5344CB8AC3E}">
        <p14:creationId xmlns:p14="http://schemas.microsoft.com/office/powerpoint/2010/main" val="12542037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800" dirty="0"/>
              <a:t>Liver, Pancreas, and Gallbladder</a:t>
            </a:r>
            <a:endParaRPr lang="en-US" sz="1400" dirty="0"/>
          </a:p>
        </p:txBody>
      </p:sp>
      <p:pic>
        <p:nvPicPr>
          <p:cNvPr id="6" name="Picture 2" descr="The liver, pancreas, and gallbladder are the digestive accessory organs.&#10;"/>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730869" y="1752600"/>
            <a:ext cx="7682262"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Placeholder 3"/>
          <p:cNvSpPr>
            <a:spLocks noGrp="1"/>
          </p:cNvSpPr>
          <p:nvPr>
            <p:ph type="body" sz="quarter" idx="12"/>
          </p:nvPr>
        </p:nvSpPr>
        <p:spPr/>
        <p:txBody>
          <a:bodyPr/>
          <a:lstStyle/>
          <a:p>
            <a:r>
              <a:rPr lang="en-US" dirty="0">
                <a:hlinkClick r:id="rId3" action="ppaction://hlinksldjump"/>
              </a:rPr>
              <a:t>Access the text alternative for these images</a:t>
            </a:r>
            <a:endParaRPr lang="en-US" dirty="0"/>
          </a:p>
        </p:txBody>
      </p:sp>
    </p:spTree>
    <p:extLst>
      <p:ext uri="{BB962C8B-B14F-4D97-AF65-F5344CB8AC3E}">
        <p14:creationId xmlns:p14="http://schemas.microsoft.com/office/powerpoint/2010/main" val="36810421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400" dirty="0"/>
              <a:t>LO 14.3 Diagnostic, Procedural, and Laboratory Terms</a:t>
            </a:r>
            <a:endParaRPr lang="en-US" sz="1200" dirty="0"/>
          </a:p>
        </p:txBody>
      </p:sp>
      <p:sp>
        <p:nvSpPr>
          <p:cNvPr id="3" name="Content Placeholder 2"/>
          <p:cNvSpPr>
            <a:spLocks noGrp="1"/>
          </p:cNvSpPr>
          <p:nvPr>
            <p:ph idx="1"/>
          </p:nvPr>
        </p:nvSpPr>
        <p:spPr>
          <a:xfrm>
            <a:off x="457200" y="1493520"/>
            <a:ext cx="8229600" cy="5120640"/>
          </a:xfrm>
        </p:spPr>
        <p:txBody>
          <a:bodyPr/>
          <a:lstStyle/>
          <a:p>
            <a:r>
              <a:rPr lang="en-US" altLang="en-US" dirty="0"/>
              <a:t>Scopes to view the alimentary canal—least risky—cost-effective </a:t>
            </a:r>
          </a:p>
          <a:p>
            <a:r>
              <a:rPr lang="en-US" altLang="en-US" dirty="0"/>
              <a:t>Types of scopes:</a:t>
            </a:r>
          </a:p>
          <a:p>
            <a:pPr lvl="1"/>
            <a:r>
              <a:rPr lang="en-US" altLang="en-US" dirty="0"/>
              <a:t>Enteroscopy</a:t>
            </a:r>
          </a:p>
          <a:p>
            <a:pPr lvl="1"/>
            <a:r>
              <a:rPr lang="en-US" altLang="en-US" dirty="0"/>
              <a:t>Proctoscopy or sigmoidoscopy</a:t>
            </a:r>
          </a:p>
          <a:p>
            <a:pPr lvl="1"/>
            <a:r>
              <a:rPr lang="en-US" altLang="en-US" dirty="0"/>
              <a:t>Colonoscopy</a:t>
            </a:r>
          </a:p>
          <a:p>
            <a:pPr lvl="1"/>
            <a:r>
              <a:rPr lang="en-US" altLang="en-US" dirty="0"/>
              <a:t>Endoscopy</a:t>
            </a:r>
          </a:p>
          <a:p>
            <a:r>
              <a:rPr lang="en-US" altLang="en-US" dirty="0"/>
              <a:t>Proct(o) = rectum/anus + -scopy = viewing using a scope</a:t>
            </a:r>
          </a:p>
        </p:txBody>
      </p:sp>
    </p:spTree>
    <p:extLst>
      <p:ext uri="{BB962C8B-B14F-4D97-AF65-F5344CB8AC3E}">
        <p14:creationId xmlns:p14="http://schemas.microsoft.com/office/powerpoint/2010/main" val="22402233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 14.4 Pathological Terms</a:t>
            </a:r>
            <a:endParaRPr lang="en-US" dirty="0"/>
          </a:p>
        </p:txBody>
      </p:sp>
      <p:sp>
        <p:nvSpPr>
          <p:cNvPr id="3" name="Content Placeholder 2"/>
          <p:cNvSpPr>
            <a:spLocks noGrp="1"/>
          </p:cNvSpPr>
          <p:nvPr>
            <p:ph idx="1"/>
          </p:nvPr>
        </p:nvSpPr>
        <p:spPr>
          <a:xfrm>
            <a:off x="457200" y="1493520"/>
            <a:ext cx="8229600" cy="5120640"/>
          </a:xfrm>
        </p:spPr>
        <p:txBody>
          <a:bodyPr/>
          <a:lstStyle/>
          <a:p>
            <a:r>
              <a:rPr lang="en-US" altLang="en-US" dirty="0"/>
              <a:t>Eating disorders </a:t>
            </a:r>
          </a:p>
          <a:p>
            <a:r>
              <a:rPr lang="en-US" altLang="en-US" dirty="0"/>
              <a:t>More females diagnosed</a:t>
            </a:r>
          </a:p>
          <a:p>
            <a:r>
              <a:rPr lang="en-US" altLang="en-US" dirty="0"/>
              <a:t>Bulimia = to eat and purge</a:t>
            </a:r>
          </a:p>
          <a:p>
            <a:r>
              <a:rPr lang="en-US" altLang="en-US" dirty="0"/>
              <a:t>Anorexia nervosa = to not eat as a disorder</a:t>
            </a:r>
          </a:p>
        </p:txBody>
      </p:sp>
    </p:spTree>
    <p:extLst>
      <p:ext uri="{BB962C8B-B14F-4D97-AF65-F5344CB8AC3E}">
        <p14:creationId xmlns:p14="http://schemas.microsoft.com/office/powerpoint/2010/main" val="42002261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Symptoms of Bulimia</a:t>
            </a:r>
            <a:endParaRPr lang="en-US" dirty="0"/>
          </a:p>
        </p:txBody>
      </p:sp>
      <p:sp>
        <p:nvSpPr>
          <p:cNvPr id="3" name="Content Placeholder 2"/>
          <p:cNvSpPr>
            <a:spLocks noGrp="1"/>
          </p:cNvSpPr>
          <p:nvPr>
            <p:ph idx="1"/>
          </p:nvPr>
        </p:nvSpPr>
        <p:spPr>
          <a:xfrm>
            <a:off x="457200" y="1493520"/>
            <a:ext cx="8229600" cy="5120640"/>
          </a:xfrm>
        </p:spPr>
        <p:txBody>
          <a:bodyPr/>
          <a:lstStyle/>
          <a:p>
            <a:r>
              <a:rPr lang="en-US" altLang="en-US" dirty="0"/>
              <a:t>Swollen salivary glands</a:t>
            </a:r>
          </a:p>
          <a:p>
            <a:r>
              <a:rPr lang="en-US" altLang="en-US" dirty="0"/>
              <a:t>Irritation of the esophagus</a:t>
            </a:r>
          </a:p>
          <a:p>
            <a:r>
              <a:rPr lang="en-US" altLang="en-US" dirty="0"/>
              <a:t>Stomach ulcers</a:t>
            </a:r>
          </a:p>
        </p:txBody>
      </p:sp>
    </p:spTree>
    <p:extLst>
      <p:ext uri="{BB962C8B-B14F-4D97-AF65-F5344CB8AC3E}">
        <p14:creationId xmlns:p14="http://schemas.microsoft.com/office/powerpoint/2010/main" val="6308568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800" dirty="0"/>
              <a:t>Symptoms of Anorexia Nervosa</a:t>
            </a:r>
            <a:endParaRPr lang="en-US" sz="4800" dirty="0"/>
          </a:p>
        </p:txBody>
      </p:sp>
      <p:sp>
        <p:nvSpPr>
          <p:cNvPr id="7" name="Content Placeholder 2"/>
          <p:cNvSpPr>
            <a:spLocks noGrp="1"/>
          </p:cNvSpPr>
          <p:nvPr>
            <p:ph idx="1"/>
          </p:nvPr>
        </p:nvSpPr>
        <p:spPr/>
        <p:txBody>
          <a:bodyPr/>
          <a:lstStyle/>
          <a:p>
            <a:r>
              <a:rPr lang="en-US" altLang="en-US" sz="3000" dirty="0"/>
              <a:t>Hair loss </a:t>
            </a:r>
          </a:p>
          <a:p>
            <a:r>
              <a:rPr lang="en-US" altLang="en-US" sz="3000" dirty="0"/>
              <a:t>Fainting/fatigue</a:t>
            </a:r>
          </a:p>
          <a:p>
            <a:r>
              <a:rPr lang="en-US" altLang="en-US" sz="3000" dirty="0"/>
              <a:t>Loss of heart tissue/ decreased heart rate</a:t>
            </a:r>
          </a:p>
          <a:p>
            <a:r>
              <a:rPr lang="en-US" altLang="en-US" sz="3000" dirty="0"/>
              <a:t>Lanugo</a:t>
            </a:r>
          </a:p>
          <a:p>
            <a:r>
              <a:rPr lang="en-US" altLang="en-US" sz="3000" dirty="0"/>
              <a:t>Little subcutaneous fat</a:t>
            </a:r>
          </a:p>
          <a:p>
            <a:r>
              <a:rPr lang="en-US" sz="3000" dirty="0"/>
              <a:t>Loss of menstrual periods</a:t>
            </a:r>
          </a:p>
          <a:p>
            <a:r>
              <a:rPr lang="en-US" altLang="en-US" sz="3000" dirty="0"/>
              <a:t>Low bone mass</a:t>
            </a:r>
          </a:p>
        </p:txBody>
      </p:sp>
      <p:sp>
        <p:nvSpPr>
          <p:cNvPr id="2" name="Content Placeholder 3"/>
          <p:cNvSpPr>
            <a:spLocks noGrp="1"/>
          </p:cNvSpPr>
          <p:nvPr>
            <p:ph idx="10"/>
          </p:nvPr>
        </p:nvSpPr>
        <p:spPr/>
        <p:txBody>
          <a:bodyPr/>
          <a:lstStyle/>
          <a:p>
            <a:pPr fontAlgn="auto">
              <a:spcBef>
                <a:spcPct val="20000"/>
              </a:spcBef>
              <a:spcAft>
                <a:spcPts val="0"/>
              </a:spcAft>
              <a:buClr>
                <a:schemeClr val="accent3"/>
              </a:buClr>
              <a:buSzPct val="95000"/>
              <a:defRPr/>
            </a:pPr>
            <a:r>
              <a:rPr lang="en-US" dirty="0"/>
              <a:t>Muscle tears/stress fractures</a:t>
            </a:r>
          </a:p>
          <a:p>
            <a:pPr fontAlgn="auto">
              <a:spcBef>
                <a:spcPct val="20000"/>
              </a:spcBef>
              <a:spcAft>
                <a:spcPts val="0"/>
              </a:spcAft>
              <a:buClr>
                <a:schemeClr val="accent3"/>
              </a:buClr>
              <a:buSzPct val="95000"/>
              <a:defRPr/>
            </a:pPr>
            <a:r>
              <a:rPr lang="en-US" dirty="0"/>
              <a:t>Low body temperature</a:t>
            </a:r>
          </a:p>
          <a:p>
            <a:pPr fontAlgn="auto">
              <a:spcBef>
                <a:spcPct val="20000"/>
              </a:spcBef>
              <a:spcAft>
                <a:spcPts val="0"/>
              </a:spcAft>
              <a:buClr>
                <a:schemeClr val="accent3"/>
              </a:buClr>
              <a:buSzPct val="95000"/>
              <a:defRPr/>
            </a:pPr>
            <a:r>
              <a:rPr lang="en-US" dirty="0"/>
              <a:t>Bruising</a:t>
            </a:r>
          </a:p>
          <a:p>
            <a:pPr fontAlgn="auto">
              <a:spcBef>
                <a:spcPct val="20000"/>
              </a:spcBef>
              <a:spcAft>
                <a:spcPts val="0"/>
              </a:spcAft>
              <a:buClr>
                <a:schemeClr val="accent3"/>
              </a:buClr>
              <a:buSzPct val="95000"/>
              <a:defRPr/>
            </a:pPr>
            <a:r>
              <a:rPr lang="en-US" dirty="0"/>
              <a:t>Low metabolic rate/cold intolerance</a:t>
            </a:r>
          </a:p>
        </p:txBody>
      </p:sp>
    </p:spTree>
    <p:extLst>
      <p:ext uri="{BB962C8B-B14F-4D97-AF65-F5344CB8AC3E}">
        <p14:creationId xmlns:p14="http://schemas.microsoft.com/office/powerpoint/2010/main" val="15450556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400" dirty="0"/>
              <a:t>Disorders of the</a:t>
            </a:r>
            <a:br>
              <a:rPr lang="en-US" altLang="en-US" sz="4400" dirty="0"/>
            </a:br>
            <a:r>
              <a:rPr lang="en-US" altLang="en-US" sz="4400" dirty="0"/>
              <a:t>Mouth, Pharynx, Esophagus</a:t>
            </a:r>
            <a:endParaRPr lang="en-US" sz="1200" dirty="0"/>
          </a:p>
        </p:txBody>
      </p:sp>
      <p:sp>
        <p:nvSpPr>
          <p:cNvPr id="3" name="Content Placeholder 2"/>
          <p:cNvSpPr>
            <a:spLocks noGrp="1"/>
          </p:cNvSpPr>
          <p:nvPr>
            <p:ph idx="1"/>
          </p:nvPr>
        </p:nvSpPr>
        <p:spPr>
          <a:xfrm>
            <a:off x="457200" y="1493520"/>
            <a:ext cx="8229600" cy="5120640"/>
          </a:xfrm>
        </p:spPr>
        <p:txBody>
          <a:bodyPr/>
          <a:lstStyle/>
          <a:p>
            <a:r>
              <a:rPr lang="en-US" altLang="en-US" dirty="0"/>
              <a:t>Secondary to other problems</a:t>
            </a:r>
          </a:p>
          <a:p>
            <a:r>
              <a:rPr lang="en-US" altLang="en-US" dirty="0"/>
              <a:t>Mouth sores = allergic reactions, viruses, bacterial infections from poor dental care</a:t>
            </a:r>
          </a:p>
          <a:p>
            <a:r>
              <a:rPr lang="en-US" altLang="en-US" dirty="0"/>
              <a:t>pharyng(o) pharynx, cheil(o) lips, </a:t>
            </a:r>
          </a:p>
          <a:p>
            <a:r>
              <a:rPr lang="en-US" altLang="en-US" dirty="0"/>
              <a:t>stomat(o) mouth,  esophag(o) esophagus</a:t>
            </a:r>
          </a:p>
        </p:txBody>
      </p:sp>
    </p:spTree>
    <p:extLst>
      <p:ext uri="{BB962C8B-B14F-4D97-AF65-F5344CB8AC3E}">
        <p14:creationId xmlns:p14="http://schemas.microsoft.com/office/powerpoint/2010/main" val="37031656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Stomach Disorders</a:t>
            </a:r>
            <a:endParaRPr lang="en-US" dirty="0"/>
          </a:p>
        </p:txBody>
      </p:sp>
      <p:sp>
        <p:nvSpPr>
          <p:cNvPr id="3" name="Content Placeholder 2"/>
          <p:cNvSpPr>
            <a:spLocks noGrp="1"/>
          </p:cNvSpPr>
          <p:nvPr>
            <p:ph idx="1"/>
          </p:nvPr>
        </p:nvSpPr>
        <p:spPr>
          <a:xfrm>
            <a:off x="457200" y="1493520"/>
            <a:ext cx="8229600" cy="5120640"/>
          </a:xfrm>
        </p:spPr>
        <p:txBody>
          <a:bodyPr/>
          <a:lstStyle/>
          <a:p>
            <a:r>
              <a:rPr lang="en-US" altLang="en-US" dirty="0"/>
              <a:t>Gastralgia / gastrodynia = stomachache</a:t>
            </a:r>
          </a:p>
          <a:p>
            <a:r>
              <a:rPr lang="en-US" altLang="en-US" dirty="0"/>
              <a:t>Very common problem</a:t>
            </a:r>
          </a:p>
          <a:p>
            <a:r>
              <a:rPr lang="en-US" altLang="en-US" dirty="0"/>
              <a:t>Dyspepsia = indigestion</a:t>
            </a:r>
          </a:p>
          <a:p>
            <a:r>
              <a:rPr lang="en-US" altLang="en-US" dirty="0"/>
              <a:t>Stress, overeating, peptic ulcers</a:t>
            </a:r>
          </a:p>
        </p:txBody>
      </p:sp>
    </p:spTree>
    <p:extLst>
      <p:ext uri="{BB962C8B-B14F-4D97-AF65-F5344CB8AC3E}">
        <p14:creationId xmlns:p14="http://schemas.microsoft.com/office/powerpoint/2010/main" val="837121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400" dirty="0"/>
              <a:t>Liver, Pancreas, Gallbladder</a:t>
            </a:r>
            <a:br>
              <a:rPr lang="en-US" altLang="en-US" sz="4400" dirty="0"/>
            </a:br>
            <a:r>
              <a:rPr lang="en-US" altLang="en-US" sz="4400" dirty="0"/>
              <a:t>Disorders</a:t>
            </a:r>
            <a:endParaRPr lang="en-US" sz="4400" dirty="0"/>
          </a:p>
        </p:txBody>
      </p:sp>
      <p:sp>
        <p:nvSpPr>
          <p:cNvPr id="3" name="Content Placeholder 2"/>
          <p:cNvSpPr>
            <a:spLocks noGrp="1"/>
          </p:cNvSpPr>
          <p:nvPr>
            <p:ph idx="1"/>
          </p:nvPr>
        </p:nvSpPr>
        <p:spPr>
          <a:xfrm>
            <a:off x="457200" y="1493520"/>
            <a:ext cx="8229600" cy="5120640"/>
          </a:xfrm>
        </p:spPr>
        <p:txBody>
          <a:bodyPr/>
          <a:lstStyle/>
          <a:p>
            <a:r>
              <a:rPr lang="en-US" altLang="en-US" dirty="0"/>
              <a:t>Gallstones, or cholelithiasis  </a:t>
            </a:r>
          </a:p>
          <a:p>
            <a:r>
              <a:rPr lang="en-US" altLang="en-US" dirty="0"/>
              <a:t>Abnormal production of calcium deposits in the gallbladder</a:t>
            </a:r>
          </a:p>
          <a:p>
            <a:r>
              <a:rPr lang="en-US" altLang="en-US" dirty="0"/>
              <a:t>Asymptomatic / very painful</a:t>
            </a:r>
          </a:p>
          <a:p>
            <a:r>
              <a:rPr lang="en-US" altLang="en-US" dirty="0"/>
              <a:t>Block the normal flow of bile choledocholithiasis.</a:t>
            </a:r>
          </a:p>
        </p:txBody>
      </p:sp>
    </p:spTree>
    <p:extLst>
      <p:ext uri="{BB962C8B-B14F-4D97-AF65-F5344CB8AC3E}">
        <p14:creationId xmlns:p14="http://schemas.microsoft.com/office/powerpoint/2010/main" val="29501210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Hepatitis</a:t>
            </a:r>
            <a:endParaRPr lang="en-US" dirty="0"/>
          </a:p>
        </p:txBody>
      </p:sp>
      <p:sp>
        <p:nvSpPr>
          <p:cNvPr id="3" name="Content Placeholder 2"/>
          <p:cNvSpPr>
            <a:spLocks noGrp="1"/>
          </p:cNvSpPr>
          <p:nvPr>
            <p:ph idx="1"/>
          </p:nvPr>
        </p:nvSpPr>
        <p:spPr>
          <a:xfrm>
            <a:off x="457200" y="1493520"/>
            <a:ext cx="8229600" cy="5120640"/>
          </a:xfrm>
        </p:spPr>
        <p:txBody>
          <a:bodyPr/>
          <a:lstStyle/>
          <a:p>
            <a:r>
              <a:rPr lang="en-US" altLang="en-US" dirty="0"/>
              <a:t>Hepat(o) liver + itis = inflammation</a:t>
            </a:r>
          </a:p>
          <a:p>
            <a:r>
              <a:rPr lang="en-US" altLang="en-US" dirty="0"/>
              <a:t>Types of hepatitis (4) </a:t>
            </a:r>
          </a:p>
          <a:p>
            <a:r>
              <a:rPr lang="en-US" altLang="en-US" dirty="0"/>
              <a:t>Acute / chronic</a:t>
            </a:r>
          </a:p>
          <a:p>
            <a:r>
              <a:rPr lang="en-US" altLang="en-US" dirty="0"/>
              <a:t>Mode of transmission</a:t>
            </a:r>
          </a:p>
          <a:p>
            <a:r>
              <a:rPr lang="en-US" altLang="en-US" dirty="0"/>
              <a:t>Risk factors</a:t>
            </a:r>
          </a:p>
        </p:txBody>
      </p:sp>
    </p:spTree>
    <p:extLst>
      <p:ext uri="{BB962C8B-B14F-4D97-AF65-F5344CB8AC3E}">
        <p14:creationId xmlns:p14="http://schemas.microsoft.com/office/powerpoint/2010/main" val="32339042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Intestinal Disorders</a:t>
            </a:r>
            <a:endParaRPr lang="en-US" dirty="0"/>
          </a:p>
        </p:txBody>
      </p:sp>
      <p:sp>
        <p:nvSpPr>
          <p:cNvPr id="3" name="Content Placeholder 2"/>
          <p:cNvSpPr>
            <a:spLocks noGrp="1"/>
          </p:cNvSpPr>
          <p:nvPr>
            <p:ph idx="1"/>
          </p:nvPr>
        </p:nvSpPr>
        <p:spPr>
          <a:xfrm>
            <a:off x="457200" y="1493520"/>
            <a:ext cx="8229600" cy="5120640"/>
          </a:xfrm>
        </p:spPr>
        <p:txBody>
          <a:bodyPr/>
          <a:lstStyle/>
          <a:p>
            <a:r>
              <a:rPr lang="en-US" altLang="en-US" dirty="0"/>
              <a:t>Colitis = colon inflammation </a:t>
            </a:r>
          </a:p>
          <a:p>
            <a:r>
              <a:rPr lang="en-US" altLang="en-US" dirty="0"/>
              <a:t>Types of colitis</a:t>
            </a:r>
          </a:p>
          <a:p>
            <a:r>
              <a:rPr lang="en-US" altLang="en-US" dirty="0"/>
              <a:t>Ulcerative colitis</a:t>
            </a:r>
          </a:p>
          <a:p>
            <a:r>
              <a:rPr lang="en-US" altLang="en-US" dirty="0"/>
              <a:t>Crohn disease</a:t>
            </a:r>
          </a:p>
          <a:p>
            <a:r>
              <a:rPr lang="en-US" altLang="en-US" dirty="0"/>
              <a:t>Biopsy may be needed</a:t>
            </a:r>
          </a:p>
        </p:txBody>
      </p:sp>
    </p:spTree>
    <p:extLst>
      <p:ext uri="{BB962C8B-B14F-4D97-AF65-F5344CB8AC3E}">
        <p14:creationId xmlns:p14="http://schemas.microsoft.com/office/powerpoint/2010/main" val="7994949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The Rectum and Anus</a:t>
            </a:r>
            <a:endParaRPr lang="en-US" dirty="0"/>
          </a:p>
        </p:txBody>
      </p:sp>
      <p:sp>
        <p:nvSpPr>
          <p:cNvPr id="3" name="Content Placeholder 2"/>
          <p:cNvSpPr>
            <a:spLocks noGrp="1"/>
          </p:cNvSpPr>
          <p:nvPr>
            <p:ph idx="1"/>
          </p:nvPr>
        </p:nvSpPr>
        <p:spPr>
          <a:xfrm>
            <a:off x="457200" y="1493520"/>
            <a:ext cx="8229600" cy="5120640"/>
          </a:xfrm>
        </p:spPr>
        <p:txBody>
          <a:bodyPr/>
          <a:lstStyle/>
          <a:p>
            <a:r>
              <a:rPr lang="en-US" altLang="en-US" dirty="0"/>
              <a:t>Hemorrhoids = varicose veins</a:t>
            </a:r>
          </a:p>
          <a:p>
            <a:r>
              <a:rPr lang="en-US" altLang="en-US" dirty="0"/>
              <a:t>Hereditary, repeated strain, and/or sitting for long periods of inactivity</a:t>
            </a:r>
          </a:p>
          <a:p>
            <a:r>
              <a:rPr lang="en-US" altLang="en-US" dirty="0"/>
              <a:t>Asymptomatic or discomfort from swelling</a:t>
            </a:r>
          </a:p>
        </p:txBody>
      </p:sp>
    </p:spTree>
    <p:extLst>
      <p:ext uri="{BB962C8B-B14F-4D97-AF65-F5344CB8AC3E}">
        <p14:creationId xmlns:p14="http://schemas.microsoft.com/office/powerpoint/2010/main" val="32394742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Hernias</a:t>
            </a:r>
            <a:endParaRPr lang="en-US" dirty="0"/>
          </a:p>
        </p:txBody>
      </p:sp>
      <p:sp>
        <p:nvSpPr>
          <p:cNvPr id="3" name="Content Placeholder 2"/>
          <p:cNvSpPr>
            <a:spLocks noGrp="1"/>
          </p:cNvSpPr>
          <p:nvPr>
            <p:ph idx="1"/>
          </p:nvPr>
        </p:nvSpPr>
        <p:spPr>
          <a:xfrm>
            <a:off x="457200" y="1493520"/>
            <a:ext cx="8229600" cy="5120640"/>
          </a:xfrm>
        </p:spPr>
        <p:txBody>
          <a:bodyPr/>
          <a:lstStyle/>
          <a:p>
            <a:r>
              <a:rPr lang="en-US" altLang="en-US" dirty="0"/>
              <a:t>Any loop or twist of bowel or any organ not positioned correctly in the abdomen</a:t>
            </a:r>
          </a:p>
          <a:p>
            <a:r>
              <a:rPr lang="en-US" altLang="en-US" dirty="0"/>
              <a:t>Types of hernias</a:t>
            </a:r>
          </a:p>
          <a:p>
            <a:pPr lvl="1"/>
            <a:r>
              <a:rPr lang="en-US" altLang="en-US" dirty="0"/>
              <a:t>Hiatal</a:t>
            </a:r>
          </a:p>
          <a:p>
            <a:pPr lvl="1"/>
            <a:r>
              <a:rPr lang="en-US" altLang="en-US" dirty="0"/>
              <a:t>Inguinal</a:t>
            </a:r>
          </a:p>
          <a:p>
            <a:pPr lvl="1"/>
            <a:r>
              <a:rPr lang="en-US" altLang="en-US" dirty="0"/>
              <a:t>Strangulated</a:t>
            </a:r>
          </a:p>
          <a:p>
            <a:pPr lvl="1"/>
            <a:r>
              <a:rPr lang="en-US" altLang="en-US" dirty="0"/>
              <a:t>Femoral</a:t>
            </a:r>
          </a:p>
          <a:p>
            <a:pPr lvl="1"/>
            <a:r>
              <a:rPr lang="en-US" altLang="en-US" dirty="0"/>
              <a:t>Umbilical</a:t>
            </a:r>
          </a:p>
        </p:txBody>
      </p:sp>
    </p:spTree>
    <p:extLst>
      <p:ext uri="{BB962C8B-B14F-4D97-AF65-F5344CB8AC3E}">
        <p14:creationId xmlns:p14="http://schemas.microsoft.com/office/powerpoint/2010/main" val="22686799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 14.5 Surgical Terms</a:t>
            </a:r>
            <a:r>
              <a:rPr lang="en-US" altLang="en-US" sz="1500" dirty="0"/>
              <a:t> 1</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altLang="en-US" dirty="0"/>
              <a:t>Gastroenterologists and surgeons work together because most GI disorders require surgery.</a:t>
            </a:r>
          </a:p>
          <a:p>
            <a:r>
              <a:rPr lang="en-US" altLang="en-US" dirty="0"/>
              <a:t>Some physicians do both.</a:t>
            </a:r>
          </a:p>
          <a:p>
            <a:r>
              <a:rPr lang="en-US" altLang="en-US" dirty="0"/>
              <a:t>Some surgeons specialize in gastric bypass and colorectal surgeries.</a:t>
            </a:r>
          </a:p>
        </p:txBody>
      </p:sp>
    </p:spTree>
    <p:extLst>
      <p:ext uri="{BB962C8B-B14F-4D97-AF65-F5344CB8AC3E}">
        <p14:creationId xmlns:p14="http://schemas.microsoft.com/office/powerpoint/2010/main" val="40467823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800" dirty="0"/>
              <a:t>Surgical Terms</a:t>
            </a:r>
            <a:r>
              <a:rPr lang="en-US" altLang="en-US" sz="1500" dirty="0"/>
              <a:t> 2</a:t>
            </a:r>
            <a:endParaRPr lang="en-US" sz="1500" dirty="0"/>
          </a:p>
        </p:txBody>
      </p:sp>
      <p:sp>
        <p:nvSpPr>
          <p:cNvPr id="7" name="Content Placeholder 2"/>
          <p:cNvSpPr>
            <a:spLocks noGrp="1"/>
          </p:cNvSpPr>
          <p:nvPr>
            <p:ph idx="1"/>
          </p:nvPr>
        </p:nvSpPr>
        <p:spPr/>
        <p:txBody>
          <a:bodyPr/>
          <a:lstStyle/>
          <a:p>
            <a:r>
              <a:rPr lang="en-US" altLang="en-US" sz="2800" dirty="0"/>
              <a:t>abdominocentesis</a:t>
            </a:r>
          </a:p>
          <a:p>
            <a:r>
              <a:rPr lang="en-US" altLang="en-US" sz="2800" dirty="0"/>
              <a:t>paracentesis </a:t>
            </a:r>
          </a:p>
          <a:p>
            <a:r>
              <a:rPr lang="en-US" altLang="en-US" sz="2800" dirty="0"/>
              <a:t>cholelithotomy </a:t>
            </a:r>
          </a:p>
          <a:p>
            <a:r>
              <a:rPr lang="en-US" altLang="en-US" sz="2800" dirty="0"/>
              <a:t>choledocholithotomy</a:t>
            </a:r>
          </a:p>
          <a:p>
            <a:r>
              <a:rPr lang="en-US" altLang="en-US" sz="2800" dirty="0"/>
              <a:t>cholelithotripsy</a:t>
            </a:r>
          </a:p>
          <a:p>
            <a:r>
              <a:rPr lang="en-US" altLang="en-US" sz="2800" dirty="0"/>
              <a:t>glossorrhaphy</a:t>
            </a:r>
          </a:p>
          <a:p>
            <a:r>
              <a:rPr lang="en-US" altLang="en-US" sz="2800" dirty="0"/>
              <a:t>esophagoplasty</a:t>
            </a:r>
          </a:p>
          <a:p>
            <a:r>
              <a:rPr lang="en-US" altLang="en-US" sz="2800" dirty="0"/>
              <a:t>proctoplasty</a:t>
            </a:r>
          </a:p>
        </p:txBody>
      </p:sp>
      <p:sp>
        <p:nvSpPr>
          <p:cNvPr id="2" name="Content Placeholder 3"/>
          <p:cNvSpPr>
            <a:spLocks noGrp="1"/>
          </p:cNvSpPr>
          <p:nvPr>
            <p:ph idx="10"/>
          </p:nvPr>
        </p:nvSpPr>
        <p:spPr/>
        <p:txBody>
          <a:bodyPr/>
          <a:lstStyle/>
          <a:p>
            <a:r>
              <a:rPr lang="en-US" altLang="en-US" sz="2800" dirty="0"/>
              <a:t>glossectomy </a:t>
            </a:r>
          </a:p>
          <a:p>
            <a:r>
              <a:rPr lang="vi-VN" altLang="en-US" sz="2800" dirty="0">
                <a:latin typeface="Calibri" panose="020F0502020204030204" pitchFamily="34" charset="0"/>
              </a:rPr>
              <a:t>polypectomy</a:t>
            </a:r>
          </a:p>
          <a:p>
            <a:r>
              <a:rPr lang="vi-VN" altLang="en-US" sz="2800" dirty="0">
                <a:latin typeface="Calibri" panose="020F0502020204030204" pitchFamily="34" charset="0"/>
              </a:rPr>
              <a:t>appendectomy</a:t>
            </a:r>
          </a:p>
          <a:p>
            <a:r>
              <a:rPr lang="vi-VN" altLang="en-US" sz="2800" dirty="0">
                <a:latin typeface="Calibri" panose="020F0502020204030204" pitchFamily="34" charset="0"/>
              </a:rPr>
              <a:t>cholecystectomy</a:t>
            </a:r>
          </a:p>
          <a:p>
            <a:r>
              <a:rPr lang="vi-VN" altLang="en-US" sz="2800" dirty="0">
                <a:latin typeface="Calibri" panose="020F0502020204030204" pitchFamily="34" charset="0"/>
              </a:rPr>
              <a:t>diverticulectomy</a:t>
            </a:r>
          </a:p>
          <a:p>
            <a:r>
              <a:rPr lang="en-US" altLang="en-US" sz="2800" dirty="0">
                <a:latin typeface="Calibri" panose="020F0502020204030204" pitchFamily="34" charset="0"/>
              </a:rPr>
              <a:t>g</a:t>
            </a:r>
            <a:r>
              <a:rPr lang="vi-VN" altLang="en-US" sz="2800" dirty="0">
                <a:latin typeface="Calibri" panose="020F0502020204030204" pitchFamily="34" charset="0"/>
              </a:rPr>
              <a:t>astrectomy</a:t>
            </a:r>
            <a:endParaRPr lang="en-US" altLang="en-US" sz="2800" dirty="0">
              <a:latin typeface="Calibri" panose="020F0502020204030204" pitchFamily="34" charset="0"/>
            </a:endParaRPr>
          </a:p>
          <a:p>
            <a:r>
              <a:rPr lang="vi-VN" altLang="en-US" sz="2800" dirty="0">
                <a:latin typeface="Calibri" panose="020F0502020204030204" pitchFamily="34" charset="0"/>
              </a:rPr>
              <a:t>gastric resection</a:t>
            </a:r>
          </a:p>
        </p:txBody>
      </p:sp>
    </p:spTree>
    <p:extLst>
      <p:ext uri="{BB962C8B-B14F-4D97-AF65-F5344CB8AC3E}">
        <p14:creationId xmlns:p14="http://schemas.microsoft.com/office/powerpoint/2010/main" val="34205774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800" dirty="0"/>
              <a:t>Surgical Terms</a:t>
            </a:r>
            <a:r>
              <a:rPr lang="en-US" altLang="en-US" sz="1500" dirty="0"/>
              <a:t> 3</a:t>
            </a:r>
            <a:endParaRPr lang="en-US" sz="1500" dirty="0"/>
          </a:p>
        </p:txBody>
      </p:sp>
      <p:sp>
        <p:nvSpPr>
          <p:cNvPr id="7" name="Content Placeholder 2"/>
          <p:cNvSpPr>
            <a:spLocks noGrp="1"/>
          </p:cNvSpPr>
          <p:nvPr>
            <p:ph idx="1"/>
          </p:nvPr>
        </p:nvSpPr>
        <p:spPr>
          <a:xfrm>
            <a:off x="457200" y="1493520"/>
            <a:ext cx="4023360" cy="3916680"/>
          </a:xfrm>
        </p:spPr>
        <p:txBody>
          <a:bodyPr/>
          <a:lstStyle/>
          <a:p>
            <a:r>
              <a:rPr lang="en-US" altLang="en-US" dirty="0"/>
              <a:t>gastric bypass</a:t>
            </a:r>
          </a:p>
          <a:p>
            <a:r>
              <a:rPr lang="en-US" altLang="en-US" dirty="0"/>
              <a:t>colectomy</a:t>
            </a:r>
          </a:p>
          <a:p>
            <a:r>
              <a:rPr lang="en-US" altLang="en-US" dirty="0"/>
              <a:t>pancreatectomy</a:t>
            </a:r>
          </a:p>
          <a:p>
            <a:r>
              <a:rPr lang="en-US" altLang="en-US" dirty="0"/>
              <a:t>hemorrhoidectomy</a:t>
            </a:r>
          </a:p>
          <a:p>
            <a:r>
              <a:rPr lang="en-US" altLang="en-US" dirty="0"/>
              <a:t>hepatic lobectomy</a:t>
            </a:r>
          </a:p>
          <a:p>
            <a:r>
              <a:rPr lang="en-US" altLang="en-US" dirty="0"/>
              <a:t>liver biopsy</a:t>
            </a:r>
          </a:p>
        </p:txBody>
      </p:sp>
      <p:sp>
        <p:nvSpPr>
          <p:cNvPr id="2" name="Content Placeholder 3"/>
          <p:cNvSpPr>
            <a:spLocks noGrp="1"/>
          </p:cNvSpPr>
          <p:nvPr>
            <p:ph idx="10"/>
          </p:nvPr>
        </p:nvSpPr>
        <p:spPr>
          <a:xfrm>
            <a:off x="4648200" y="1493520"/>
            <a:ext cx="4023360" cy="3916680"/>
          </a:xfrm>
        </p:spPr>
        <p:txBody>
          <a:bodyPr/>
          <a:lstStyle/>
          <a:p>
            <a:r>
              <a:rPr lang="en-US" altLang="en-US" dirty="0"/>
              <a:t>anal fistulectomy</a:t>
            </a:r>
          </a:p>
          <a:p>
            <a:r>
              <a:rPr lang="en-US" altLang="en-US" dirty="0"/>
              <a:t>Billroth I</a:t>
            </a:r>
          </a:p>
          <a:p>
            <a:r>
              <a:rPr lang="en-US" altLang="en-US" dirty="0"/>
              <a:t>Billroth II</a:t>
            </a:r>
          </a:p>
          <a:p>
            <a:r>
              <a:rPr lang="en-US" altLang="en-US" dirty="0"/>
              <a:t>anastomosis</a:t>
            </a:r>
          </a:p>
          <a:p>
            <a:r>
              <a:rPr lang="en-US" altLang="en-US" dirty="0"/>
              <a:t>ileostomy</a:t>
            </a:r>
          </a:p>
          <a:p>
            <a:r>
              <a:rPr lang="en-US" altLang="en-US" dirty="0"/>
              <a:t>colostomy</a:t>
            </a:r>
          </a:p>
        </p:txBody>
      </p:sp>
    </p:spTree>
    <p:extLst>
      <p:ext uri="{BB962C8B-B14F-4D97-AF65-F5344CB8AC3E}">
        <p14:creationId xmlns:p14="http://schemas.microsoft.com/office/powerpoint/2010/main" val="1698265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800" dirty="0"/>
              <a:t>LO 14.6 Pharmacological Terms</a:t>
            </a:r>
            <a:endParaRPr lang="en-US" sz="1500" dirty="0"/>
          </a:p>
        </p:txBody>
      </p:sp>
      <p:sp>
        <p:nvSpPr>
          <p:cNvPr id="7" name="Content Placeholder 2"/>
          <p:cNvSpPr>
            <a:spLocks noGrp="1"/>
          </p:cNvSpPr>
          <p:nvPr>
            <p:ph idx="1"/>
          </p:nvPr>
        </p:nvSpPr>
        <p:spPr>
          <a:xfrm>
            <a:off x="457200" y="1493520"/>
            <a:ext cx="4023360" cy="3916680"/>
          </a:xfrm>
        </p:spPr>
        <p:txBody>
          <a:bodyPr/>
          <a:lstStyle/>
          <a:p>
            <a:r>
              <a:rPr lang="en-US" altLang="en-US" dirty="0"/>
              <a:t>antacid </a:t>
            </a:r>
          </a:p>
          <a:p>
            <a:r>
              <a:rPr lang="en-US" altLang="en-US" dirty="0"/>
              <a:t>antidiarrheal</a:t>
            </a:r>
          </a:p>
          <a:p>
            <a:r>
              <a:rPr lang="en-US" altLang="en-US" dirty="0"/>
              <a:t>antiemetic</a:t>
            </a:r>
          </a:p>
          <a:p>
            <a:r>
              <a:rPr lang="en-US" altLang="en-US" dirty="0"/>
              <a:t>antispasmodic</a:t>
            </a:r>
          </a:p>
        </p:txBody>
      </p:sp>
      <p:sp>
        <p:nvSpPr>
          <p:cNvPr id="2" name="Content Placeholder 3"/>
          <p:cNvSpPr>
            <a:spLocks noGrp="1"/>
          </p:cNvSpPr>
          <p:nvPr>
            <p:ph idx="10"/>
          </p:nvPr>
        </p:nvSpPr>
        <p:spPr>
          <a:xfrm>
            <a:off x="4648200" y="1493520"/>
            <a:ext cx="4023360" cy="3916680"/>
          </a:xfrm>
        </p:spPr>
        <p:txBody>
          <a:bodyPr/>
          <a:lstStyle/>
          <a:p>
            <a:r>
              <a:rPr lang="en-US" altLang="en-US" dirty="0"/>
              <a:t>cathartic </a:t>
            </a:r>
          </a:p>
          <a:p>
            <a:r>
              <a:rPr lang="en-US" altLang="en-US" dirty="0"/>
              <a:t>laxative </a:t>
            </a:r>
          </a:p>
          <a:p>
            <a:r>
              <a:rPr lang="en-US" altLang="en-US" dirty="0"/>
              <a:t>corticosteroids</a:t>
            </a:r>
          </a:p>
        </p:txBody>
      </p:sp>
    </p:spTree>
    <p:extLst>
      <p:ext uri="{BB962C8B-B14F-4D97-AF65-F5344CB8AC3E}">
        <p14:creationId xmlns:p14="http://schemas.microsoft.com/office/powerpoint/2010/main" val="518414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 14.7 Abbreviations</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altLang="en-US" sz="2800" dirty="0"/>
              <a:t>BM (bowel movement)</a:t>
            </a:r>
          </a:p>
          <a:p>
            <a:r>
              <a:rPr lang="en-US" altLang="en-US" sz="2800" dirty="0"/>
              <a:t>BMI (body mass index)</a:t>
            </a:r>
          </a:p>
          <a:p>
            <a:r>
              <a:rPr lang="en-US" altLang="en-US" sz="2800" dirty="0"/>
              <a:t>EGD (esophagogastroduodenoscopy)</a:t>
            </a:r>
          </a:p>
          <a:p>
            <a:r>
              <a:rPr lang="en-US" altLang="en-US" sz="2800" dirty="0"/>
              <a:t>HAV (Hepatitis A)</a:t>
            </a:r>
          </a:p>
          <a:p>
            <a:r>
              <a:rPr lang="en-US" altLang="en-US" sz="2800" dirty="0"/>
              <a:t>IBS (irritable bowel syndrome)</a:t>
            </a:r>
          </a:p>
          <a:p>
            <a:r>
              <a:rPr lang="en-US" altLang="en-US" sz="2800" dirty="0"/>
              <a:t>LFT (liver function test)</a:t>
            </a:r>
          </a:p>
          <a:p>
            <a:r>
              <a:rPr lang="en-US" altLang="en-US" sz="2800" dirty="0"/>
              <a:t>PUD (peptic ulcer disease)</a:t>
            </a:r>
          </a:p>
          <a:p>
            <a:r>
              <a:rPr lang="en-US" altLang="en-US" sz="2800" dirty="0"/>
              <a:t>TPN (total parental nutrition)</a:t>
            </a:r>
          </a:p>
          <a:p>
            <a:r>
              <a:rPr lang="en-US" altLang="en-US" sz="2800" dirty="0"/>
              <a:t>UGI (upper gastrointestinal)</a:t>
            </a:r>
          </a:p>
        </p:txBody>
      </p:sp>
    </p:spTree>
    <p:extLst>
      <p:ext uri="{BB962C8B-B14F-4D97-AF65-F5344CB8AC3E}">
        <p14:creationId xmlns:p14="http://schemas.microsoft.com/office/powerpoint/2010/main" val="23007279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Chapter Summary</a:t>
            </a:r>
            <a:r>
              <a:rPr lang="en-US" altLang="en-US" sz="1500" dirty="0"/>
              <a:t> 1</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sz="2800" dirty="0"/>
              <a:t>14.1 The digestive system is comprised of major organs and accessory organs that function to work together to process and metabolize food products and provide nutrients to the body. 	</a:t>
            </a:r>
          </a:p>
          <a:p>
            <a:pPr>
              <a:spcAft>
                <a:spcPts val="0"/>
              </a:spcAft>
              <a:buClr>
                <a:schemeClr val="accent3"/>
              </a:buClr>
              <a:defRPr/>
            </a:pPr>
            <a:r>
              <a:rPr lang="en-US" sz="2800" dirty="0"/>
              <a:t>14.2 Word building requires knowledge of word parts and their corresponding meanings to form medical terms within the digestive system. 	</a:t>
            </a:r>
          </a:p>
          <a:p>
            <a:r>
              <a:rPr lang="en-US" sz="2800" dirty="0"/>
              <a:t>14.3 Diagnostic, procedural, and laboratory findings assist the health care provider in diagnosing medical conditions. Often used in combination, these tests lead to a final diagnosis and assist in treatment planning. </a:t>
            </a:r>
          </a:p>
        </p:txBody>
      </p:sp>
    </p:spTree>
    <p:extLst>
      <p:ext uri="{BB962C8B-B14F-4D97-AF65-F5344CB8AC3E}">
        <p14:creationId xmlns:p14="http://schemas.microsoft.com/office/powerpoint/2010/main" val="24909986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Chapter Summary</a:t>
            </a:r>
            <a:r>
              <a:rPr lang="en-US" altLang="en-US" sz="1500" dirty="0"/>
              <a:t> 2</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sz="2800" dirty="0"/>
              <a:t>14.4 Knowledge and understanding of diseases and conditions of the digestive system, including acute and chronic diseases, structure, repair and treatment to promote function, and cancer increase critical thinking related to pathological medical terms. 	</a:t>
            </a:r>
          </a:p>
          <a:p>
            <a:pPr>
              <a:spcAft>
                <a:spcPts val="0"/>
              </a:spcAft>
              <a:buClr>
                <a:schemeClr val="accent3"/>
              </a:buClr>
              <a:defRPr/>
            </a:pPr>
            <a:r>
              <a:rPr lang="en-US" sz="2800" dirty="0"/>
              <a:t>14.5 Surgical procedures within the digestive system revolve closely around repair of damaged or nonfunctioning structures and treatment of cancer within the system.</a:t>
            </a:r>
          </a:p>
        </p:txBody>
      </p:sp>
    </p:spTree>
    <p:extLst>
      <p:ext uri="{BB962C8B-B14F-4D97-AF65-F5344CB8AC3E}">
        <p14:creationId xmlns:p14="http://schemas.microsoft.com/office/powerpoint/2010/main" val="21138151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Chapter Summary</a:t>
            </a:r>
            <a:r>
              <a:rPr lang="en-US" altLang="en-US" sz="1500" dirty="0"/>
              <a:t> 3</a:t>
            </a:r>
            <a:endParaRPr lang="en-US" sz="1500" dirty="0"/>
          </a:p>
        </p:txBody>
      </p:sp>
      <p:sp>
        <p:nvSpPr>
          <p:cNvPr id="3" name="Content Placeholder 2"/>
          <p:cNvSpPr>
            <a:spLocks noGrp="1"/>
          </p:cNvSpPr>
          <p:nvPr>
            <p:ph idx="1"/>
          </p:nvPr>
        </p:nvSpPr>
        <p:spPr>
          <a:xfrm>
            <a:off x="457200" y="1493520"/>
            <a:ext cx="8229600" cy="5120640"/>
          </a:xfrm>
        </p:spPr>
        <p:txBody>
          <a:bodyPr/>
          <a:lstStyle/>
          <a:p>
            <a:r>
              <a:rPr lang="en-US" sz="2800" dirty="0"/>
              <a:t>14.6 Primary and common pharmacological agents used in the digestive system are symptomatic relief agents, peristalsis-promoting or -inhibiting agents, and corticosteroids. 	</a:t>
            </a:r>
          </a:p>
          <a:p>
            <a:pPr>
              <a:spcAft>
                <a:spcPts val="0"/>
              </a:spcAft>
              <a:buClr>
                <a:schemeClr val="accent3"/>
              </a:buClr>
              <a:defRPr/>
            </a:pPr>
            <a:r>
              <a:rPr lang="en-US" sz="2800" dirty="0"/>
              <a:t>14.7 Abbreviations are used to describe diseases, conditions, procedures, and treatments associated with the digestive system.</a:t>
            </a:r>
          </a:p>
        </p:txBody>
      </p:sp>
    </p:spTree>
    <p:extLst>
      <p:ext uri="{BB962C8B-B14F-4D97-AF65-F5344CB8AC3E}">
        <p14:creationId xmlns:p14="http://schemas.microsoft.com/office/powerpoint/2010/main" val="40459093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514600"/>
            <a:ext cx="8686800" cy="1828800"/>
          </a:xfrm>
        </p:spPr>
        <p:txBody>
          <a:bodyPr/>
          <a:lstStyle/>
          <a:p>
            <a:pPr algn="ctr"/>
            <a:r>
              <a:rPr lang="en-US" sz="5400" b="1" dirty="0"/>
              <a:t>Accessibility Content: Text Alternatives for Images</a:t>
            </a:r>
          </a:p>
        </p:txBody>
      </p:sp>
    </p:spTree>
    <p:extLst>
      <p:ext uri="{BB962C8B-B14F-4D97-AF65-F5344CB8AC3E}">
        <p14:creationId xmlns:p14="http://schemas.microsoft.com/office/powerpoint/2010/main" val="5291239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fr-FR" dirty="0"/>
              <a:t>Organs</a:t>
            </a:r>
            <a:r>
              <a:rPr lang="en-US" altLang="en-US" dirty="0"/>
              <a:t> Text Alternative</a:t>
            </a:r>
            <a:endParaRPr lang="en-US" sz="3600" dirty="0"/>
          </a:p>
        </p:txBody>
      </p:sp>
      <p:sp>
        <p:nvSpPr>
          <p:cNvPr id="6" name="Content Placeholder 2"/>
          <p:cNvSpPr>
            <a:spLocks noGrp="1"/>
          </p:cNvSpPr>
          <p:nvPr>
            <p:ph idx="1"/>
          </p:nvPr>
        </p:nvSpPr>
        <p:spPr/>
        <p:txBody>
          <a:bodyPr/>
          <a:lstStyle/>
          <a:p>
            <a:r>
              <a:rPr lang="en-US" dirty="0"/>
              <a:t>The accessory organs include the salivary glands, liver, gallbladder, and pancreas. The alimentary canal includes the mouth, pharynx, esophagus, stomach, small intestine, large intestine, rectum, and anus.</a:t>
            </a:r>
            <a:endParaRPr lang="en-US" sz="2400" dirty="0"/>
          </a:p>
        </p:txBody>
      </p:sp>
      <p:sp>
        <p:nvSpPr>
          <p:cNvPr id="8" name="Text Placeholder 3"/>
          <p:cNvSpPr>
            <a:spLocks noGrp="1"/>
          </p:cNvSpPr>
          <p:nvPr>
            <p:ph type="body" sz="quarter" idx="12"/>
          </p:nvPr>
        </p:nvSpPr>
        <p:spPr/>
        <p:txBody>
          <a:bodyPr/>
          <a:lstStyle/>
          <a:p>
            <a:r>
              <a:rPr lang="en-US" dirty="0">
                <a:hlinkClick r:id="rId2" action="ppaction://hlinksldjump"/>
              </a:rPr>
              <a:t>Return to slide containing original image</a:t>
            </a:r>
            <a:endParaRPr lang="en-US" dirty="0"/>
          </a:p>
        </p:txBody>
      </p:sp>
    </p:spTree>
    <p:extLst>
      <p:ext uri="{BB962C8B-B14F-4D97-AF65-F5344CB8AC3E}">
        <p14:creationId xmlns:p14="http://schemas.microsoft.com/office/powerpoint/2010/main" val="23220887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fr-FR" sz="4400" dirty="0"/>
              <a:t>Mouth, Pharynx, Esophagus</a:t>
            </a:r>
            <a:r>
              <a:rPr lang="en-US" altLang="en-US" sz="4400" dirty="0"/>
              <a:t> Text Alternative</a:t>
            </a:r>
            <a:endParaRPr lang="en-US" sz="2800" dirty="0"/>
          </a:p>
        </p:txBody>
      </p:sp>
      <p:sp>
        <p:nvSpPr>
          <p:cNvPr id="6" name="Content Placeholder 2"/>
          <p:cNvSpPr>
            <a:spLocks noGrp="1"/>
          </p:cNvSpPr>
          <p:nvPr>
            <p:ph idx="1"/>
          </p:nvPr>
        </p:nvSpPr>
        <p:spPr/>
        <p:txBody>
          <a:bodyPr/>
          <a:lstStyle/>
          <a:p>
            <a:r>
              <a:rPr lang="en-US" dirty="0"/>
              <a:t>The mouth, nasal cavity, and pharynx contain the hard palate, tongue, tooth, lip, soft palate, oral cavity, uvula, palatine tonsil, epiglottis, and esophagus.</a:t>
            </a:r>
            <a:endParaRPr lang="en-US" sz="2400" dirty="0"/>
          </a:p>
        </p:txBody>
      </p:sp>
      <p:sp>
        <p:nvSpPr>
          <p:cNvPr id="8" name="Text Placeholder 3"/>
          <p:cNvSpPr>
            <a:spLocks noGrp="1"/>
          </p:cNvSpPr>
          <p:nvPr>
            <p:ph type="body" sz="quarter" idx="12"/>
          </p:nvPr>
        </p:nvSpPr>
        <p:spPr/>
        <p:txBody>
          <a:bodyPr/>
          <a:lstStyle/>
          <a:p>
            <a:r>
              <a:rPr lang="en-US" dirty="0">
                <a:hlinkClick r:id="rId2" action="ppaction://hlinksldjump"/>
              </a:rPr>
              <a:t>Return to slide containing original image</a:t>
            </a:r>
            <a:endParaRPr lang="en-US" dirty="0"/>
          </a:p>
        </p:txBody>
      </p:sp>
    </p:spTree>
    <p:extLst>
      <p:ext uri="{BB962C8B-B14F-4D97-AF65-F5344CB8AC3E}">
        <p14:creationId xmlns:p14="http://schemas.microsoft.com/office/powerpoint/2010/main" val="40087081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fr-FR" sz="4400" dirty="0"/>
              <a:t>Large Intestine (Colon)</a:t>
            </a:r>
            <a:r>
              <a:rPr lang="en-US" altLang="en-US" sz="4400" dirty="0"/>
              <a:t> Text Alternative</a:t>
            </a:r>
            <a:endParaRPr lang="en-US" sz="2800" dirty="0"/>
          </a:p>
        </p:txBody>
      </p:sp>
      <p:sp>
        <p:nvSpPr>
          <p:cNvPr id="6" name="Content Placeholder 2"/>
          <p:cNvSpPr>
            <a:spLocks noGrp="1"/>
          </p:cNvSpPr>
          <p:nvPr>
            <p:ph idx="1"/>
          </p:nvPr>
        </p:nvSpPr>
        <p:spPr/>
        <p:txBody>
          <a:bodyPr/>
          <a:lstStyle/>
          <a:p>
            <a:r>
              <a:rPr lang="en-US" dirty="0"/>
              <a:t>There are three main sections to the colon: the ascending, transverse, and descending colon. The hepatic flexure is the sharp bend between the ascending colon and the transverse colon. The splenic flexure is the sharp bend between the transverse colon and the descending colon.</a:t>
            </a:r>
            <a:endParaRPr lang="en-US" sz="2400" dirty="0"/>
          </a:p>
        </p:txBody>
      </p:sp>
      <p:sp>
        <p:nvSpPr>
          <p:cNvPr id="8" name="Text Placeholder 3"/>
          <p:cNvSpPr>
            <a:spLocks noGrp="1"/>
          </p:cNvSpPr>
          <p:nvPr>
            <p:ph type="body" sz="quarter" idx="12"/>
          </p:nvPr>
        </p:nvSpPr>
        <p:spPr/>
        <p:txBody>
          <a:bodyPr/>
          <a:lstStyle/>
          <a:p>
            <a:r>
              <a:rPr lang="en-US" dirty="0">
                <a:hlinkClick r:id="rId2" action="ppaction://hlinksldjump"/>
              </a:rPr>
              <a:t>Return to slide containing original image</a:t>
            </a:r>
            <a:endParaRPr lang="en-US" dirty="0"/>
          </a:p>
        </p:txBody>
      </p:sp>
    </p:spTree>
    <p:extLst>
      <p:ext uri="{BB962C8B-B14F-4D97-AF65-F5344CB8AC3E}">
        <p14:creationId xmlns:p14="http://schemas.microsoft.com/office/powerpoint/2010/main" val="39834168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fr-FR" sz="4400" dirty="0"/>
              <a:t>Liver, Pancreas, and Gallbladder</a:t>
            </a:r>
            <a:r>
              <a:rPr lang="en-US" altLang="en-US" sz="4400" dirty="0"/>
              <a:t> Text Alternative</a:t>
            </a:r>
            <a:endParaRPr lang="en-US" sz="2800" dirty="0"/>
          </a:p>
        </p:txBody>
      </p:sp>
      <p:sp>
        <p:nvSpPr>
          <p:cNvPr id="6" name="Content Placeholder 2"/>
          <p:cNvSpPr>
            <a:spLocks noGrp="1"/>
          </p:cNvSpPr>
          <p:nvPr>
            <p:ph idx="1"/>
          </p:nvPr>
        </p:nvSpPr>
        <p:spPr/>
        <p:txBody>
          <a:bodyPr/>
          <a:lstStyle/>
          <a:p>
            <a:r>
              <a:rPr lang="en-US" dirty="0"/>
              <a:t>The liver is in the upper right abdominal cavity just below the diaphragm. The gallbladder is a small pear-shaped sac that lies protected against the inside surface of the liver. The pancreas is closely attached to the small intestine.</a:t>
            </a:r>
            <a:endParaRPr lang="en-US" sz="2400" dirty="0"/>
          </a:p>
        </p:txBody>
      </p:sp>
      <p:sp>
        <p:nvSpPr>
          <p:cNvPr id="8" name="Text Placeholder 3"/>
          <p:cNvSpPr>
            <a:spLocks noGrp="1"/>
          </p:cNvSpPr>
          <p:nvPr>
            <p:ph type="body" sz="quarter" idx="12"/>
          </p:nvPr>
        </p:nvSpPr>
        <p:spPr/>
        <p:txBody>
          <a:bodyPr/>
          <a:lstStyle/>
          <a:p>
            <a:r>
              <a:rPr lang="en-US" dirty="0">
                <a:hlinkClick r:id="rId2" action="ppaction://hlinksldjump"/>
              </a:rPr>
              <a:t>Return to slide containing original image</a:t>
            </a:r>
            <a:endParaRPr lang="en-US" dirty="0"/>
          </a:p>
        </p:txBody>
      </p:sp>
    </p:spTree>
    <p:extLst>
      <p:ext uri="{BB962C8B-B14F-4D97-AF65-F5344CB8AC3E}">
        <p14:creationId xmlns:p14="http://schemas.microsoft.com/office/powerpoint/2010/main" val="488076721"/>
      </p:ext>
    </p:extLst>
  </p:cSld>
  <p:clrMapOvr>
    <a:masterClrMapping/>
  </p:clrMapOvr>
</p:sld>
</file>

<file path=ppt/theme/theme1.xml><?xml version="1.0" encoding="utf-8"?>
<a:theme xmlns:a="http://schemas.openxmlformats.org/drawingml/2006/main" name="FIRST, BREAK, LAST slides ">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lternate FIRST, BREAK, LAST slide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lain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Red bar footer BODY/MAIN CONTENT">
  <a:themeElements>
    <a:clrScheme name="Custom 38">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214E91"/>
      </a:hlink>
      <a:folHlink>
        <a:srgbClr val="214E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LAIN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D FOOTER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UE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Plain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Red Bar Footer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MHHE_Accessible_PPT_Template-v4</Template>
  <TotalTime>2325</TotalTime>
  <Words>1527</Words>
  <Application>Microsoft Office PowerPoint</Application>
  <PresentationFormat>On-screen Show (4:3)</PresentationFormat>
  <Paragraphs>265</Paragraphs>
  <Slides>47</Slides>
  <Notes>1</Notes>
  <HiddenSlides>5</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47</vt:i4>
      </vt:variant>
    </vt:vector>
  </HeadingPairs>
  <TitlesOfParts>
    <vt:vector size="62" baseType="lpstr">
      <vt:lpstr>Arial</vt:lpstr>
      <vt:lpstr>ArumSans Bd</vt:lpstr>
      <vt:lpstr>ArumSans Bold</vt:lpstr>
      <vt:lpstr>ArumSans Regular</vt:lpstr>
      <vt:lpstr>Calibri</vt:lpstr>
      <vt:lpstr>Vectipede Rg</vt:lpstr>
      <vt:lpstr>FIRST, BREAK, LAST slides </vt:lpstr>
      <vt:lpstr>Alternate FIRST, BREAK, LAST slides</vt:lpstr>
      <vt:lpstr>Plain BODY/MAIN CONTENT</vt:lpstr>
      <vt:lpstr>Red bar footer BODY/MAIN CONTENT</vt:lpstr>
      <vt:lpstr>PLAIN Section Divider, Quotes, Callouts</vt:lpstr>
      <vt:lpstr>RED FOOTER Section Divider, Quotes, Callouts</vt:lpstr>
      <vt:lpstr>BLUE Section Divider, Quotes, Callouts</vt:lpstr>
      <vt:lpstr>Plain_APPENDIX</vt:lpstr>
      <vt:lpstr>Red Bar Footer_APPENDIX</vt:lpstr>
      <vt:lpstr>Medical Terminology: Learning Through Practice, 1e Paula Bostwick</vt:lpstr>
      <vt:lpstr>Learning Outcomes</vt:lpstr>
      <vt:lpstr>14.1 Structure and Function of the Digestive System</vt:lpstr>
      <vt:lpstr>Organs</vt:lpstr>
      <vt:lpstr>Building Vocabulary 1</vt:lpstr>
      <vt:lpstr>Building Vocabulary 2</vt:lpstr>
      <vt:lpstr>Building Vocabulary 3</vt:lpstr>
      <vt:lpstr>Building Vocabulary 4</vt:lpstr>
      <vt:lpstr>Movement of Food</vt:lpstr>
      <vt:lpstr>Digestive / Metabolism Parts</vt:lpstr>
      <vt:lpstr>Mouth, Pharynx, Esophagus</vt:lpstr>
      <vt:lpstr>Tongue, Epiglottis, Tonsils</vt:lpstr>
      <vt:lpstr>The Stomach</vt:lpstr>
      <vt:lpstr>Parts of the Stomach</vt:lpstr>
      <vt:lpstr>“Heartburn”</vt:lpstr>
      <vt:lpstr>Stomach “Juices”</vt:lpstr>
      <vt:lpstr>Small Intestine 1</vt:lpstr>
      <vt:lpstr>Small Intestine 2</vt:lpstr>
      <vt:lpstr>Large Intestine</vt:lpstr>
      <vt:lpstr>Large Intestine (Colon)</vt:lpstr>
      <vt:lpstr>Digestive Accessory Organs</vt:lpstr>
      <vt:lpstr>Pancreas</vt:lpstr>
      <vt:lpstr>Liver, Pancreas, and Gallbladder</vt:lpstr>
      <vt:lpstr>LO 14.3 Diagnostic, Procedural, and Laboratory Terms</vt:lpstr>
      <vt:lpstr>LO 14.4 Pathological Terms</vt:lpstr>
      <vt:lpstr>Symptoms of Bulimia</vt:lpstr>
      <vt:lpstr>Symptoms of Anorexia Nervosa</vt:lpstr>
      <vt:lpstr>Disorders of the Mouth, Pharynx, Esophagus</vt:lpstr>
      <vt:lpstr>Stomach Disorders</vt:lpstr>
      <vt:lpstr>Liver, Pancreas, Gallbladder Disorders</vt:lpstr>
      <vt:lpstr>Hepatitis</vt:lpstr>
      <vt:lpstr>Intestinal Disorders</vt:lpstr>
      <vt:lpstr>The Rectum and Anus</vt:lpstr>
      <vt:lpstr>Hernias</vt:lpstr>
      <vt:lpstr>LO 14.5 Surgical Terms 1</vt:lpstr>
      <vt:lpstr>Surgical Terms 2</vt:lpstr>
      <vt:lpstr>Surgical Terms 3</vt:lpstr>
      <vt:lpstr>LO 14.6 Pharmacological Terms</vt:lpstr>
      <vt:lpstr>LO 14.7 Abbreviations</vt:lpstr>
      <vt:lpstr>Chapter Summary 1</vt:lpstr>
      <vt:lpstr>Chapter Summary 2</vt:lpstr>
      <vt:lpstr>Chapter Summary 3</vt:lpstr>
      <vt:lpstr>Accessibility Content: Text Alternatives for Images</vt:lpstr>
      <vt:lpstr>Organs Text Alternative</vt:lpstr>
      <vt:lpstr>Mouth, Pharynx, Esophagus Text Alternative</vt:lpstr>
      <vt:lpstr>Large Intestine (Colon) Text Alternative</vt:lpstr>
      <vt:lpstr>Liver, Pancreas, and Gallbladder Text Alternative</vt:lpstr>
    </vt:vector>
  </TitlesOfParts>
  <Company>The McGraw-Hill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 With 1 of These Slides</dc:title>
  <dc:creator>Hahn, Sandra</dc:creator>
  <cp:lastModifiedBy>Melissa</cp:lastModifiedBy>
  <cp:revision>410</cp:revision>
  <dcterms:created xsi:type="dcterms:W3CDTF">2017-12-05T17:18:18Z</dcterms:created>
  <dcterms:modified xsi:type="dcterms:W3CDTF">2020-06-09T00:18:58Z</dcterms:modified>
</cp:coreProperties>
</file>